
<file path=[Content_Types].xml><?xml version="1.0" encoding="utf-8"?>
<Types xmlns="http://schemas.openxmlformats.org/package/2006/content-types">
  <Default Extension="png" ContentType="image/png"/>
  <Default Extension="jpg&amp;ehk=NhsWKNF3EmEHpqkTwuIJTw&amp;r=0&amp;pid=OfficeInsert" ContentType="image/jpeg"/>
  <Default Extension="jpg&amp;ehk=4YTu24EbnZ6lEh8bDl" ContentType="image/jpeg"/>
  <Default Extension="svg" ContentType="image/svg+xml"/>
  <Default Extension="jpg&amp;ehk=cLqY" ContentType="image/jpeg"/>
  <Default Extension="jpg&amp;ehk=KmBnd" ContentType="image/jpeg"/>
  <Default Extension="jpg&amp;ehk=jZh4JR3lXivhFWRwlcbRFA&amp;r=0&amp;pid=OfficeInsert" ContentType="image/jpeg"/>
  <Default Extension="png&amp;ehk=bnXRVvZjq0PyhQWBFIj4SA&amp;r=0&amp;pid=OfficeInsert" ContentType="image/png"/>
  <Default Extension="jpeg" ContentType="image/jpeg"/>
  <Default Extension="rels" ContentType="application/vnd.openxmlformats-package.relationships+xml"/>
  <Default Extension="xml" ContentType="application/xml"/>
  <Default Extension="jpg&amp;ehk=e" ContentType="image/jpeg"/>
  <Default Extension="wdp" ContentType="image/vnd.ms-photo"/>
  <Default Extension="jpg&amp;ehk=MQk7pzUukHT" ContentType="image/jpeg"/>
  <Default Extension="jpg&amp;ehk=4WZABMhIJMshyCW6LQ6Lxw&amp;r=0&amp;pid=OfficeInsert" ContentType="image/jpeg"/>
  <Default Extension="jpg&amp;ehk=oWUv426vIjvZzgFq40t7RA&amp;r=0&amp;pid=OfficeInsert" ContentType="image/jpeg"/>
  <Default Extension="jpg&amp;ehk=8kFeJFyiN" ContentType="image/jpeg"/>
  <Default Extension="png&amp;ehk=WtOQxjGHPMt7xPpX9erWNg&amp;r=0&amp;pid=OfficeInsert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77" r:id="rId3"/>
    <p:sldId id="278" r:id="rId4"/>
    <p:sldId id="279" r:id="rId5"/>
    <p:sldId id="257" r:id="rId6"/>
    <p:sldId id="258" r:id="rId7"/>
    <p:sldId id="280" r:id="rId8"/>
    <p:sldId id="259" r:id="rId9"/>
    <p:sldId id="281" r:id="rId10"/>
    <p:sldId id="260" r:id="rId11"/>
    <p:sldId id="262" r:id="rId12"/>
    <p:sldId id="263" r:id="rId13"/>
    <p:sldId id="290" r:id="rId14"/>
    <p:sldId id="261" r:id="rId15"/>
    <p:sldId id="264" r:id="rId16"/>
    <p:sldId id="265" r:id="rId17"/>
    <p:sldId id="266" r:id="rId18"/>
    <p:sldId id="275" r:id="rId19"/>
    <p:sldId id="267" r:id="rId20"/>
    <p:sldId id="268" r:id="rId21"/>
    <p:sldId id="269" r:id="rId22"/>
    <p:sldId id="282" r:id="rId23"/>
    <p:sldId id="285" r:id="rId24"/>
    <p:sldId id="270" r:id="rId25"/>
    <p:sldId id="289" r:id="rId26"/>
    <p:sldId id="293" r:id="rId27"/>
    <p:sldId id="294" r:id="rId28"/>
    <p:sldId id="291" r:id="rId29"/>
    <p:sldId id="283" r:id="rId30"/>
    <p:sldId id="286" r:id="rId31"/>
    <p:sldId id="288" r:id="rId32"/>
    <p:sldId id="273" r:id="rId33"/>
    <p:sldId id="292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ACAF04E-4EAA-45DB-98E2-145C121CFAD3}">
          <p14:sldIdLst>
            <p14:sldId id="256"/>
            <p14:sldId id="277"/>
            <p14:sldId id="278"/>
            <p14:sldId id="279"/>
            <p14:sldId id="257"/>
            <p14:sldId id="258"/>
            <p14:sldId id="280"/>
            <p14:sldId id="259"/>
            <p14:sldId id="281"/>
          </p14:sldIdLst>
        </p14:section>
        <p14:section name="Untitled Section" id="{5D460D40-577F-4F4B-AB75-1F01B624C4AB}">
          <p14:sldIdLst>
            <p14:sldId id="260"/>
            <p14:sldId id="262"/>
            <p14:sldId id="263"/>
            <p14:sldId id="290"/>
            <p14:sldId id="261"/>
            <p14:sldId id="264"/>
            <p14:sldId id="265"/>
            <p14:sldId id="266"/>
            <p14:sldId id="275"/>
          </p14:sldIdLst>
        </p14:section>
        <p14:section name="Untitled Section" id="{41F32215-B1C0-48AB-B420-D27BA439A7A0}">
          <p14:sldIdLst>
            <p14:sldId id="267"/>
            <p14:sldId id="268"/>
            <p14:sldId id="269"/>
            <p14:sldId id="282"/>
            <p14:sldId id="285"/>
            <p14:sldId id="270"/>
            <p14:sldId id="289"/>
            <p14:sldId id="293"/>
            <p14:sldId id="294"/>
            <p14:sldId id="291"/>
            <p14:sldId id="283"/>
            <p14:sldId id="286"/>
            <p14:sldId id="288"/>
            <p14:sldId id="273"/>
            <p14:sldId id="292"/>
          </p14:sldIdLst>
        </p14:section>
        <p14:section name="Untitled Section" id="{A1721CEA-90E9-4897-87B2-022FE3C73EA2}">
          <p14:sldIdLst/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996633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>
        <p:scale>
          <a:sx n="84" d="100"/>
          <a:sy n="84" d="100"/>
        </p:scale>
        <p:origin x="-114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8AD9-6066-44CB-8E2B-5F87A4B0C2D9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262-CF39-472D-B857-1D9DA9905BD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0721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8AD9-6066-44CB-8E2B-5F87A4B0C2D9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262-CF39-472D-B857-1D9DA9905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82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8AD9-6066-44CB-8E2B-5F87A4B0C2D9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262-CF39-472D-B857-1D9DA9905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274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8AD9-6066-44CB-8E2B-5F87A4B0C2D9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262-CF39-472D-B857-1D9DA9905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983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8AD9-6066-44CB-8E2B-5F87A4B0C2D9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262-CF39-472D-B857-1D9DA9905BD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8052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8AD9-6066-44CB-8E2B-5F87A4B0C2D9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262-CF39-472D-B857-1D9DA9905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142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8AD9-6066-44CB-8E2B-5F87A4B0C2D9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262-CF39-472D-B857-1D9DA9905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611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8AD9-6066-44CB-8E2B-5F87A4B0C2D9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262-CF39-472D-B857-1D9DA9905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708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8AD9-6066-44CB-8E2B-5F87A4B0C2D9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262-CF39-472D-B857-1D9DA9905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710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55C8AD9-6066-44CB-8E2B-5F87A4B0C2D9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FA8262-CF39-472D-B857-1D9DA9905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308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8AD9-6066-44CB-8E2B-5F87A4B0C2D9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262-CF39-472D-B857-1D9DA9905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453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55C8AD9-6066-44CB-8E2B-5F87A4B0C2D9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FFA8262-CF39-472D-B857-1D9DA9905BD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412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&amp;ehk=e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&amp;ehk=8kFeJFy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&amp;ehk=cLqY"/><Relationship Id="rId2" Type="http://schemas.openxmlformats.org/officeDocument/2006/relationships/image" Target="../media/image15.jpg&amp;ehk=4YTu24EbnZ6lEh8bD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&amp;ehk=WtOQxjGHPMt7xPpX9erWNg&amp;r=0&amp;pid=OfficeInsert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&amp;ehk=MQk7pzUukHT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&amp;ehk=KmBnd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ocalwiki.org/fremont/History_of_the_name_Fremont/_files/Fremont%20Ca.jpg/_info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&amp;ehk=jZh4JR3lXivhFWRwlcbRFA&amp;r=0&amp;pid=OfficeInsert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&amp;ehk=bnXRVvZjq0PyhQWBFIj4SA&amp;r=0&amp;pid=OfficeInsert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eriod3history.wikispaces.com/MSmiddy-Civil+Rights+Act+of+1968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bramptonresales.wordpress.com/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elakssminda.blogspot.com/2016/06/why-is-real-estate-such-lucrative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stbay.com/" TargetMode="External"/><Relationship Id="rId2" Type="http://schemas.openxmlformats.org/officeDocument/2006/relationships/hyperlink" Target="mailto:mike@eastbaypmc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imalsurvivor.net/home-defense/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&amp;ehk=4WZABMhIJMshyCW6LQ6Lxw&amp;r=0&amp;pid=OfficeInsert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&amp;ehk=NhsWKNF3EmEHpqkTwuIJTw&amp;r=0&amp;pid=OfficeInsert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&amp;ehk=oWUv426vIjvZzgFq40t7RA&amp;r=0&amp;pid=OfficeInsert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9971ECC5-51D9-4E70-89C1-3DCF3A3725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895330-5254-48A4-B14D-BCB4B5822B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5159" y="1456976"/>
            <a:ext cx="10909073" cy="1716527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Steps to Successfully Managing Your Rental Home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86D13F9-69FC-40F3-B874-4BEF586D07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1474" y="5496089"/>
            <a:ext cx="9622971" cy="771743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+mn-lt"/>
              </a:rPr>
              <a:t>Mike Connolly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  <a:latin typeface="+mn-lt"/>
              </a:rPr>
              <a:t>06/01/2019</a:t>
            </a:r>
          </a:p>
        </p:txBody>
      </p:sp>
      <p:pic>
        <p:nvPicPr>
          <p:cNvPr id="7" name="Graphic 6" descr="Home">
            <a:extLst>
              <a:ext uri="{FF2B5EF4-FFF2-40B4-BE49-F238E27FC236}">
                <a16:creationId xmlns:a16="http://schemas.microsoft.com/office/drawing/2014/main" xmlns="" id="{3E6415C5-65FE-47FD-8AAF-8CCAD575D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839703" y="2989578"/>
            <a:ext cx="2506511" cy="250651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432529AB-8F99-47FB-91B5-93565E543B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35159" y="5433708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E11F890-74C3-40C9-9A8B-A80E387043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7874070-078A-470B-9C8C-BD1BCB55A0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72247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3EC59A9-9BCC-410F-AFC8-56E0928356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-4"/>
          <a:stretch/>
        </p:blipFill>
        <p:spPr>
          <a:xfrm>
            <a:off x="5929596" y="2802757"/>
            <a:ext cx="2788920" cy="2788920"/>
          </a:xfrm>
          <a:custGeom>
            <a:avLst/>
            <a:gdLst>
              <a:gd name="connsiteX0" fmla="*/ 1440180 w 2880360"/>
              <a:gd name="connsiteY0" fmla="*/ 0 h 2880360"/>
              <a:gd name="connsiteX1" fmla="*/ 2880360 w 2880360"/>
              <a:gd name="connsiteY1" fmla="*/ 1440180 h 2880360"/>
              <a:gd name="connsiteX2" fmla="*/ 1440180 w 2880360"/>
              <a:gd name="connsiteY2" fmla="*/ 2880360 h 2880360"/>
              <a:gd name="connsiteX3" fmla="*/ 0 w 2880360"/>
              <a:gd name="connsiteY3" fmla="*/ 1440180 h 2880360"/>
              <a:gd name="connsiteX4" fmla="*/ 1440180 w 2880360"/>
              <a:gd name="connsiteY4" fmla="*/ 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BD248C3-EAFF-46E5-AD1C-2CF394C9EA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0" r="946" b="-2"/>
          <a:stretch/>
        </p:blipFill>
        <p:spPr>
          <a:xfrm>
            <a:off x="8160603" y="2"/>
            <a:ext cx="4034316" cy="3486455"/>
          </a:xfrm>
          <a:custGeom>
            <a:avLst/>
            <a:gdLst>
              <a:gd name="connsiteX0" fmla="*/ 280681 w 4034316"/>
              <a:gd name="connsiteY0" fmla="*/ 0 h 3486455"/>
              <a:gd name="connsiteX1" fmla="*/ 4034316 w 4034316"/>
              <a:gd name="connsiteY1" fmla="*/ 0 h 3486455"/>
              <a:gd name="connsiteX2" fmla="*/ 4034316 w 4034316"/>
              <a:gd name="connsiteY2" fmla="*/ 2800630 h 3486455"/>
              <a:gd name="connsiteX3" fmla="*/ 3874752 w 4034316"/>
              <a:gd name="connsiteY3" fmla="*/ 2945652 h 3486455"/>
              <a:gd name="connsiteX4" fmla="*/ 2368296 w 4034316"/>
              <a:gd name="connsiteY4" fmla="*/ 3486455 h 3486455"/>
              <a:gd name="connsiteX5" fmla="*/ 0 w 4034316"/>
              <a:gd name="connsiteY5" fmla="*/ 1118159 h 3486455"/>
              <a:gd name="connsiteX6" fmla="*/ 186113 w 4034316"/>
              <a:gd name="connsiteY6" fmla="*/ 196311 h 3486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</p:spPr>
      </p:pic>
      <p:pic>
        <p:nvPicPr>
          <p:cNvPr id="13" name="Content Placeholder 4" descr="A close up of a device&#10;&#10;Description generated with very high confidence">
            <a:extLst>
              <a:ext uri="{FF2B5EF4-FFF2-40B4-BE49-F238E27FC236}">
                <a16:creationId xmlns:a16="http://schemas.microsoft.com/office/drawing/2014/main" xmlns="" id="{DE106986-96F2-4779-9FB9-CA9407D73A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0" r="15263" b="3"/>
          <a:stretch/>
        </p:blipFill>
        <p:spPr>
          <a:xfrm>
            <a:off x="9053088" y="4197217"/>
            <a:ext cx="3138912" cy="2660795"/>
          </a:xfrm>
          <a:custGeom>
            <a:avLst/>
            <a:gdLst>
              <a:gd name="connsiteX0" fmla="*/ 1723644 w 3138912"/>
              <a:gd name="connsiteY0" fmla="*/ 0 h 2660795"/>
              <a:gd name="connsiteX1" fmla="*/ 3053691 w 3138912"/>
              <a:gd name="connsiteY1" fmla="*/ 627247 h 2660795"/>
              <a:gd name="connsiteX2" fmla="*/ 3138912 w 3138912"/>
              <a:gd name="connsiteY2" fmla="*/ 741211 h 2660795"/>
              <a:gd name="connsiteX3" fmla="*/ 3138912 w 3138912"/>
              <a:gd name="connsiteY3" fmla="*/ 2660795 h 2660795"/>
              <a:gd name="connsiteX4" fmla="*/ 278239 w 3138912"/>
              <a:gd name="connsiteY4" fmla="*/ 2660795 h 2660795"/>
              <a:gd name="connsiteX5" fmla="*/ 208035 w 3138912"/>
              <a:gd name="connsiteY5" fmla="*/ 2545235 h 2660795"/>
              <a:gd name="connsiteX6" fmla="*/ 0 w 3138912"/>
              <a:gd name="connsiteY6" fmla="*/ 1723644 h 2660795"/>
              <a:gd name="connsiteX7" fmla="*/ 1723644 w 3138912"/>
              <a:gd name="connsiteY7" fmla="*/ 0 h 266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0EF804-972E-413D-924F-2FC22630D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285" y="417666"/>
            <a:ext cx="746759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= Pre-Move in Checklist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2C765C6B-B24B-4F73-AA95-DFC3694F1806}"/>
              </a:ext>
            </a:extLst>
          </p:cNvPr>
          <p:cNvSpPr txBox="1">
            <a:spLocks/>
          </p:cNvSpPr>
          <p:nvPr/>
        </p:nvSpPr>
        <p:spPr>
          <a:xfrm>
            <a:off x="381285" y="1878808"/>
            <a:ext cx="5483200" cy="4636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§"/>
            </a:pPr>
            <a:endParaRPr lang="en-US" sz="3000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100" b="1" dirty="0"/>
              <a:t>32 item checklist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000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dirty="0"/>
              <a:t>Including: Re-keying of locks, checking all appliances, spotless toilets, all lightbulbs changed, etc. </a:t>
            </a:r>
          </a:p>
          <a:p>
            <a:endParaRPr lang="en-US" sz="30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dirty="0"/>
              <a:t>Check box and we will email you ours.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86474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2E5831C8-B678-4AE7-8C70-FF19825189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" r="733" b="6"/>
          <a:stretch/>
        </p:blipFill>
        <p:spPr>
          <a:xfrm>
            <a:off x="3674853" y="2724186"/>
            <a:ext cx="2686525" cy="2686525"/>
          </a:xfrm>
          <a:custGeom>
            <a:avLst/>
            <a:gdLst>
              <a:gd name="connsiteX0" fmla="*/ 1440180 w 2880360"/>
              <a:gd name="connsiteY0" fmla="*/ 0 h 2880360"/>
              <a:gd name="connsiteX1" fmla="*/ 2880360 w 2880360"/>
              <a:gd name="connsiteY1" fmla="*/ 1440180 h 2880360"/>
              <a:gd name="connsiteX2" fmla="*/ 1440180 w 2880360"/>
              <a:gd name="connsiteY2" fmla="*/ 2880360 h 2880360"/>
              <a:gd name="connsiteX3" fmla="*/ 0 w 2880360"/>
              <a:gd name="connsiteY3" fmla="*/ 1440180 h 2880360"/>
              <a:gd name="connsiteX4" fmla="*/ 1440180 w 2880360"/>
              <a:gd name="connsiteY4" fmla="*/ 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5" name="Picture 4" descr="A picture containing person&#10;&#10;Description generated with high confidence">
            <a:extLst>
              <a:ext uri="{FF2B5EF4-FFF2-40B4-BE49-F238E27FC236}">
                <a16:creationId xmlns:a16="http://schemas.microsoft.com/office/drawing/2014/main" xmlns="" id="{04E42BC0-0956-49E9-AD43-B7B969E6EE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4" r="6998" b="-3"/>
          <a:stretch/>
        </p:blipFill>
        <p:spPr>
          <a:xfrm>
            <a:off x="20" y="10"/>
            <a:ext cx="3967953" cy="3383270"/>
          </a:xfrm>
          <a:custGeom>
            <a:avLst/>
            <a:gdLst>
              <a:gd name="connsiteX0" fmla="*/ 0 w 3967973"/>
              <a:gd name="connsiteY0" fmla="*/ 0 h 3383280"/>
              <a:gd name="connsiteX1" fmla="*/ 3605273 w 3967973"/>
              <a:gd name="connsiteY1" fmla="*/ 0 h 3383280"/>
              <a:gd name="connsiteX2" fmla="*/ 3704836 w 3967973"/>
              <a:gd name="connsiteY2" fmla="*/ 163887 h 3383280"/>
              <a:gd name="connsiteX3" fmla="*/ 3967973 w 3967973"/>
              <a:gd name="connsiteY3" fmla="*/ 1203093 h 3383280"/>
              <a:gd name="connsiteX4" fmla="*/ 1787786 w 3967973"/>
              <a:gd name="connsiteY4" fmla="*/ 3383280 h 3383280"/>
              <a:gd name="connsiteX5" fmla="*/ 105448 w 3967973"/>
              <a:gd name="connsiteY5" fmla="*/ 2589894 h 3383280"/>
              <a:gd name="connsiteX6" fmla="*/ 0 w 3967973"/>
              <a:gd name="connsiteY6" fmla="*/ 2448881 h 338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635A6E7-C61F-49BB-BF58-79BD3ECD86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9" r="4" b="690"/>
          <a:stretch/>
        </p:blipFill>
        <p:spPr>
          <a:xfrm>
            <a:off x="-136444" y="3478041"/>
            <a:ext cx="3155071" cy="2850749"/>
          </a:xfrm>
          <a:custGeom>
            <a:avLst/>
            <a:gdLst>
              <a:gd name="connsiteX0" fmla="*/ 1358746 w 3155071"/>
              <a:gd name="connsiteY0" fmla="*/ 0 h 2850749"/>
              <a:gd name="connsiteX1" fmla="*/ 3155071 w 3155071"/>
              <a:gd name="connsiteY1" fmla="*/ 1796325 h 2850749"/>
              <a:gd name="connsiteX2" fmla="*/ 2848287 w 3155071"/>
              <a:gd name="connsiteY2" fmla="*/ 2800668 h 2850749"/>
              <a:gd name="connsiteX3" fmla="*/ 2810837 w 3155071"/>
              <a:gd name="connsiteY3" fmla="*/ 2850749 h 2850749"/>
              <a:gd name="connsiteX4" fmla="*/ 0 w 3155071"/>
              <a:gd name="connsiteY4" fmla="*/ 2850749 h 2850749"/>
              <a:gd name="connsiteX5" fmla="*/ 0 w 3155071"/>
              <a:gd name="connsiteY5" fmla="*/ 623564 h 2850749"/>
              <a:gd name="connsiteX6" fmla="*/ 88552 w 3155071"/>
              <a:gd name="connsiteY6" fmla="*/ 526132 h 2850749"/>
              <a:gd name="connsiteX7" fmla="*/ 1358746 w 3155071"/>
              <a:gd name="connsiteY7" fmla="*/ 0 h 285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596A3A-E2ED-44CD-BCE0-D99DB7068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5460" y="448703"/>
            <a:ext cx="7153094" cy="120757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Step 2: </a:t>
            </a:r>
            <a:r>
              <a:rPr lang="en-U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Promote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it well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51EB13-159E-4B65-A1A8-1778195EF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68" y="1879759"/>
            <a:ext cx="5391850" cy="4081769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Professional photographs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CirclePix</a:t>
            </a:r>
            <a:r>
              <a:rPr lang="en-US" dirty="0">
                <a:solidFill>
                  <a:schemeClr val="bg1"/>
                </a:solidFill>
              </a:rPr>
              <a:t> 877-390-6630)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Strategic ad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All 25 real estate websites (Zillow, Trulia, </a:t>
            </a:r>
            <a:r>
              <a:rPr lang="en-US" dirty="0" err="1">
                <a:solidFill>
                  <a:schemeClr val="bg1"/>
                </a:solidFill>
              </a:rPr>
              <a:t>Hotpads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Video tour on YouTube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“Potential Tenant” database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Yard sign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Referral fee to existing tenant</a:t>
            </a:r>
          </a:p>
        </p:txBody>
      </p:sp>
    </p:spTree>
    <p:extLst>
      <p:ext uri="{BB962C8B-B14F-4D97-AF65-F5344CB8AC3E}">
        <p14:creationId xmlns:p14="http://schemas.microsoft.com/office/powerpoint/2010/main" val="2171912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6FA3A7-1410-4508-B551-A1B461509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19" y="702005"/>
            <a:ext cx="5794513" cy="122303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3: </a:t>
            </a:r>
            <a:r>
              <a:rPr lang="en-US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Price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strategically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344815-6048-4757-ADCD-28061729E7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1912" y="1864365"/>
            <a:ext cx="5794513" cy="409491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Start with rental analysis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Base you price based on “actual” not “asking” rent of comps on Zillow </a:t>
            </a:r>
            <a:r>
              <a:rPr lang="en-US" dirty="0">
                <a:solidFill>
                  <a:schemeClr val="tx1"/>
                </a:solidFill>
              </a:rPr>
              <a:t>(7 – 10% less)  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Adjust price based on your home’s condition &amp; amenities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Adjust price based on the season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Last two digits should be $90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Price it 3% below fair market rent </a:t>
            </a:r>
            <a:r>
              <a:rPr lang="en-US" dirty="0">
                <a:solidFill>
                  <a:schemeClr val="tx1"/>
                </a:solidFill>
              </a:rPr>
              <a:t>($100)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Adjust price down $50 - $100 every 10 days </a:t>
            </a:r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xmlns="" id="{CD91ECF9-7790-4272-98F3-9C604B897FE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8" r="27286" b="-9"/>
          <a:stretch/>
        </p:blipFill>
        <p:spPr>
          <a:xfrm>
            <a:off x="6077632" y="-347859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887602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4">
            <a:extLst>
              <a:ext uri="{FF2B5EF4-FFF2-40B4-BE49-F238E27FC236}">
                <a16:creationId xmlns:a16="http://schemas.microsoft.com/office/drawing/2014/main" xmlns="" id="{FB5993E2-C02B-4335-ABA5-D8EC465551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xmlns="" id="{C0B801A2-5622-4BE8-9AD2-C337A2CD00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6546E08D-06B0-4735-95E9-A7CC14A4B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39" y="894522"/>
            <a:ext cx="3786809" cy="3627782"/>
          </a:xfrm>
        </p:spPr>
        <p:txBody>
          <a:bodyPr anchor="ctr">
            <a:normAutofit/>
          </a:bodyPr>
          <a:lstStyle/>
          <a:p>
            <a:r>
              <a:rPr lang="en-US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rental price has nothing to do with:</a:t>
            </a:r>
          </a:p>
        </p:txBody>
      </p:sp>
      <p:sp>
        <p:nvSpPr>
          <p:cNvPr id="23" name="Rectangle 18">
            <a:extLst>
              <a:ext uri="{FF2B5EF4-FFF2-40B4-BE49-F238E27FC236}">
                <a16:creationId xmlns:a16="http://schemas.microsoft.com/office/drawing/2014/main" xmlns="" id="{B7AF614F-5BC3-4086-99F5-B87C5847A0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9F114D2F-EBD1-4FFB-A3DD-7994A9EA3B49}"/>
              </a:ext>
            </a:extLst>
          </p:cNvPr>
          <p:cNvGrpSpPr/>
          <p:nvPr/>
        </p:nvGrpSpPr>
        <p:grpSpPr>
          <a:xfrm>
            <a:off x="4657680" y="627391"/>
            <a:ext cx="7144973" cy="6153202"/>
            <a:chOff x="4657680" y="627391"/>
            <a:chExt cx="7144973" cy="6153202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A953E92E-5568-4009-85CA-CE0F174F24D5}"/>
                </a:ext>
              </a:extLst>
            </p:cNvPr>
            <p:cNvSpPr/>
            <p:nvPr/>
          </p:nvSpPr>
          <p:spPr>
            <a:xfrm>
              <a:off x="4657680" y="627391"/>
              <a:ext cx="5399051" cy="1085290"/>
            </a:xfrm>
            <a:custGeom>
              <a:avLst/>
              <a:gdLst>
                <a:gd name="connsiteX0" fmla="*/ 0 w 5399051"/>
                <a:gd name="connsiteY0" fmla="*/ 108529 h 1085290"/>
                <a:gd name="connsiteX1" fmla="*/ 108529 w 5399051"/>
                <a:gd name="connsiteY1" fmla="*/ 0 h 1085290"/>
                <a:gd name="connsiteX2" fmla="*/ 5290522 w 5399051"/>
                <a:gd name="connsiteY2" fmla="*/ 0 h 1085290"/>
                <a:gd name="connsiteX3" fmla="*/ 5399051 w 5399051"/>
                <a:gd name="connsiteY3" fmla="*/ 108529 h 1085290"/>
                <a:gd name="connsiteX4" fmla="*/ 5399051 w 5399051"/>
                <a:gd name="connsiteY4" fmla="*/ 976761 h 1085290"/>
                <a:gd name="connsiteX5" fmla="*/ 5290522 w 5399051"/>
                <a:gd name="connsiteY5" fmla="*/ 1085290 h 1085290"/>
                <a:gd name="connsiteX6" fmla="*/ 108529 w 5399051"/>
                <a:gd name="connsiteY6" fmla="*/ 1085290 h 1085290"/>
                <a:gd name="connsiteX7" fmla="*/ 0 w 5399051"/>
                <a:gd name="connsiteY7" fmla="*/ 976761 h 1085290"/>
                <a:gd name="connsiteX8" fmla="*/ 0 w 5399051"/>
                <a:gd name="connsiteY8" fmla="*/ 108529 h 108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99051" h="1085290">
                  <a:moveTo>
                    <a:pt x="0" y="108529"/>
                  </a:moveTo>
                  <a:cubicBezTo>
                    <a:pt x="0" y="48590"/>
                    <a:pt x="48590" y="0"/>
                    <a:pt x="108529" y="0"/>
                  </a:cubicBezTo>
                  <a:lnTo>
                    <a:pt x="5290522" y="0"/>
                  </a:lnTo>
                  <a:cubicBezTo>
                    <a:pt x="5350461" y="0"/>
                    <a:pt x="5399051" y="48590"/>
                    <a:pt x="5399051" y="108529"/>
                  </a:cubicBezTo>
                  <a:lnTo>
                    <a:pt x="5399051" y="976761"/>
                  </a:lnTo>
                  <a:cubicBezTo>
                    <a:pt x="5399051" y="1036700"/>
                    <a:pt x="5350461" y="1085290"/>
                    <a:pt x="5290522" y="1085290"/>
                  </a:cubicBezTo>
                  <a:lnTo>
                    <a:pt x="108529" y="1085290"/>
                  </a:lnTo>
                  <a:cubicBezTo>
                    <a:pt x="48590" y="1085290"/>
                    <a:pt x="0" y="1036700"/>
                    <a:pt x="0" y="976761"/>
                  </a:cubicBezTo>
                  <a:lnTo>
                    <a:pt x="0" y="10852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0847" tIns="130847" rIns="1365366" bIns="130847" numCol="1" spcCol="1270" anchor="ctr" anchorCtr="0">
              <a:noAutofit/>
            </a:bodyPr>
            <a:lstStyle/>
            <a:p>
              <a:pPr marL="0" lvl="0" indent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kern="1200" dirty="0"/>
                <a:t>Your mortgage</a:t>
              </a: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1563F4-2994-4C4F-8CB6-0B06B43A9BAE}"/>
                </a:ext>
              </a:extLst>
            </p:cNvPr>
            <p:cNvSpPr/>
            <p:nvPr/>
          </p:nvSpPr>
          <p:spPr>
            <a:xfrm>
              <a:off x="5010400" y="1823127"/>
              <a:ext cx="5399051" cy="1085290"/>
            </a:xfrm>
            <a:custGeom>
              <a:avLst/>
              <a:gdLst>
                <a:gd name="connsiteX0" fmla="*/ 0 w 5399051"/>
                <a:gd name="connsiteY0" fmla="*/ 108529 h 1085290"/>
                <a:gd name="connsiteX1" fmla="*/ 108529 w 5399051"/>
                <a:gd name="connsiteY1" fmla="*/ 0 h 1085290"/>
                <a:gd name="connsiteX2" fmla="*/ 5290522 w 5399051"/>
                <a:gd name="connsiteY2" fmla="*/ 0 h 1085290"/>
                <a:gd name="connsiteX3" fmla="*/ 5399051 w 5399051"/>
                <a:gd name="connsiteY3" fmla="*/ 108529 h 1085290"/>
                <a:gd name="connsiteX4" fmla="*/ 5399051 w 5399051"/>
                <a:gd name="connsiteY4" fmla="*/ 976761 h 1085290"/>
                <a:gd name="connsiteX5" fmla="*/ 5290522 w 5399051"/>
                <a:gd name="connsiteY5" fmla="*/ 1085290 h 1085290"/>
                <a:gd name="connsiteX6" fmla="*/ 108529 w 5399051"/>
                <a:gd name="connsiteY6" fmla="*/ 1085290 h 1085290"/>
                <a:gd name="connsiteX7" fmla="*/ 0 w 5399051"/>
                <a:gd name="connsiteY7" fmla="*/ 976761 h 1085290"/>
                <a:gd name="connsiteX8" fmla="*/ 0 w 5399051"/>
                <a:gd name="connsiteY8" fmla="*/ 108529 h 108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99051" h="1085290">
                  <a:moveTo>
                    <a:pt x="0" y="108529"/>
                  </a:moveTo>
                  <a:cubicBezTo>
                    <a:pt x="0" y="48590"/>
                    <a:pt x="48590" y="0"/>
                    <a:pt x="108529" y="0"/>
                  </a:cubicBezTo>
                  <a:lnTo>
                    <a:pt x="5290522" y="0"/>
                  </a:lnTo>
                  <a:cubicBezTo>
                    <a:pt x="5350461" y="0"/>
                    <a:pt x="5399051" y="48590"/>
                    <a:pt x="5399051" y="108529"/>
                  </a:cubicBezTo>
                  <a:lnTo>
                    <a:pt x="5399051" y="976761"/>
                  </a:lnTo>
                  <a:cubicBezTo>
                    <a:pt x="5399051" y="1036700"/>
                    <a:pt x="5350461" y="1085290"/>
                    <a:pt x="5290522" y="1085290"/>
                  </a:cubicBezTo>
                  <a:lnTo>
                    <a:pt x="108529" y="1085290"/>
                  </a:lnTo>
                  <a:cubicBezTo>
                    <a:pt x="48590" y="1085290"/>
                    <a:pt x="0" y="1036700"/>
                    <a:pt x="0" y="976761"/>
                  </a:cubicBezTo>
                  <a:lnTo>
                    <a:pt x="0" y="108529"/>
                  </a:lnTo>
                  <a:close/>
                </a:path>
              </a:pathLst>
            </a:custGeom>
            <a:solidFill>
              <a:schemeClr val="tx1">
                <a:lumMod val="90000"/>
                <a:lumOff val="1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3265957"/>
                <a:satOff val="-13457"/>
                <a:lumOff val="1299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0847" tIns="130847" rIns="1239462" bIns="130847" numCol="1" spcCol="1270" anchor="ctr" anchorCtr="0">
              <a:noAutofit/>
            </a:bodyPr>
            <a:lstStyle/>
            <a:p>
              <a:pPr marL="0" lvl="0" indent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kern="1200" dirty="0"/>
                <a:t>Your expenses</a:t>
              </a: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60E61BAC-9321-443E-B192-AB9D2CC6300D}"/>
                </a:ext>
              </a:extLst>
            </p:cNvPr>
            <p:cNvSpPr/>
            <p:nvPr/>
          </p:nvSpPr>
          <p:spPr>
            <a:xfrm>
              <a:off x="5413575" y="3059153"/>
              <a:ext cx="5399051" cy="1085290"/>
            </a:xfrm>
            <a:custGeom>
              <a:avLst/>
              <a:gdLst>
                <a:gd name="connsiteX0" fmla="*/ 0 w 5399051"/>
                <a:gd name="connsiteY0" fmla="*/ 108529 h 1085290"/>
                <a:gd name="connsiteX1" fmla="*/ 108529 w 5399051"/>
                <a:gd name="connsiteY1" fmla="*/ 0 h 1085290"/>
                <a:gd name="connsiteX2" fmla="*/ 5290522 w 5399051"/>
                <a:gd name="connsiteY2" fmla="*/ 0 h 1085290"/>
                <a:gd name="connsiteX3" fmla="*/ 5399051 w 5399051"/>
                <a:gd name="connsiteY3" fmla="*/ 108529 h 1085290"/>
                <a:gd name="connsiteX4" fmla="*/ 5399051 w 5399051"/>
                <a:gd name="connsiteY4" fmla="*/ 976761 h 1085290"/>
                <a:gd name="connsiteX5" fmla="*/ 5290522 w 5399051"/>
                <a:gd name="connsiteY5" fmla="*/ 1085290 h 1085290"/>
                <a:gd name="connsiteX6" fmla="*/ 108529 w 5399051"/>
                <a:gd name="connsiteY6" fmla="*/ 1085290 h 1085290"/>
                <a:gd name="connsiteX7" fmla="*/ 0 w 5399051"/>
                <a:gd name="connsiteY7" fmla="*/ 976761 h 1085290"/>
                <a:gd name="connsiteX8" fmla="*/ 0 w 5399051"/>
                <a:gd name="connsiteY8" fmla="*/ 108529 h 108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99051" h="1085290">
                  <a:moveTo>
                    <a:pt x="0" y="108529"/>
                  </a:moveTo>
                  <a:cubicBezTo>
                    <a:pt x="0" y="48590"/>
                    <a:pt x="48590" y="0"/>
                    <a:pt x="108529" y="0"/>
                  </a:cubicBezTo>
                  <a:lnTo>
                    <a:pt x="5290522" y="0"/>
                  </a:lnTo>
                  <a:cubicBezTo>
                    <a:pt x="5350461" y="0"/>
                    <a:pt x="5399051" y="48590"/>
                    <a:pt x="5399051" y="108529"/>
                  </a:cubicBezTo>
                  <a:lnTo>
                    <a:pt x="5399051" y="976761"/>
                  </a:lnTo>
                  <a:cubicBezTo>
                    <a:pt x="5399051" y="1036700"/>
                    <a:pt x="5350461" y="1085290"/>
                    <a:pt x="5290522" y="1085290"/>
                  </a:cubicBezTo>
                  <a:lnTo>
                    <a:pt x="108529" y="1085290"/>
                  </a:lnTo>
                  <a:cubicBezTo>
                    <a:pt x="48590" y="1085290"/>
                    <a:pt x="0" y="1036700"/>
                    <a:pt x="0" y="976761"/>
                  </a:cubicBezTo>
                  <a:lnTo>
                    <a:pt x="0" y="108529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6531915"/>
                <a:satOff val="-26915"/>
                <a:lumOff val="2597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0847" tIns="130847" rIns="1239462" bIns="130847" numCol="1" spcCol="1270" anchor="ctr" anchorCtr="0">
              <a:noAutofit/>
            </a:bodyPr>
            <a:lstStyle/>
            <a:p>
              <a:pPr marL="0" lvl="0" indent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kern="1200" dirty="0"/>
                <a:t>The appreciation of your home </a:t>
              </a: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E74901AA-7D7A-499B-933D-624FF7AC46D4}"/>
                </a:ext>
              </a:extLst>
            </p:cNvPr>
            <p:cNvSpPr/>
            <p:nvPr/>
          </p:nvSpPr>
          <p:spPr>
            <a:xfrm>
              <a:off x="5865047" y="4330736"/>
              <a:ext cx="5399051" cy="1085290"/>
            </a:xfrm>
            <a:custGeom>
              <a:avLst/>
              <a:gdLst>
                <a:gd name="connsiteX0" fmla="*/ 0 w 5399051"/>
                <a:gd name="connsiteY0" fmla="*/ 108529 h 1085290"/>
                <a:gd name="connsiteX1" fmla="*/ 108529 w 5399051"/>
                <a:gd name="connsiteY1" fmla="*/ 0 h 1085290"/>
                <a:gd name="connsiteX2" fmla="*/ 5290522 w 5399051"/>
                <a:gd name="connsiteY2" fmla="*/ 0 h 1085290"/>
                <a:gd name="connsiteX3" fmla="*/ 5399051 w 5399051"/>
                <a:gd name="connsiteY3" fmla="*/ 108529 h 1085290"/>
                <a:gd name="connsiteX4" fmla="*/ 5399051 w 5399051"/>
                <a:gd name="connsiteY4" fmla="*/ 976761 h 1085290"/>
                <a:gd name="connsiteX5" fmla="*/ 5290522 w 5399051"/>
                <a:gd name="connsiteY5" fmla="*/ 1085290 h 1085290"/>
                <a:gd name="connsiteX6" fmla="*/ 108529 w 5399051"/>
                <a:gd name="connsiteY6" fmla="*/ 1085290 h 1085290"/>
                <a:gd name="connsiteX7" fmla="*/ 0 w 5399051"/>
                <a:gd name="connsiteY7" fmla="*/ 976761 h 1085290"/>
                <a:gd name="connsiteX8" fmla="*/ 0 w 5399051"/>
                <a:gd name="connsiteY8" fmla="*/ 108529 h 108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99051" h="1085290">
                  <a:moveTo>
                    <a:pt x="0" y="108529"/>
                  </a:moveTo>
                  <a:cubicBezTo>
                    <a:pt x="0" y="48590"/>
                    <a:pt x="48590" y="0"/>
                    <a:pt x="108529" y="0"/>
                  </a:cubicBezTo>
                  <a:lnTo>
                    <a:pt x="5290522" y="0"/>
                  </a:lnTo>
                  <a:cubicBezTo>
                    <a:pt x="5350461" y="0"/>
                    <a:pt x="5399051" y="48590"/>
                    <a:pt x="5399051" y="108529"/>
                  </a:cubicBezTo>
                  <a:lnTo>
                    <a:pt x="5399051" y="976761"/>
                  </a:lnTo>
                  <a:cubicBezTo>
                    <a:pt x="5399051" y="1036700"/>
                    <a:pt x="5350461" y="1085290"/>
                    <a:pt x="5290522" y="1085290"/>
                  </a:cubicBezTo>
                  <a:lnTo>
                    <a:pt x="108529" y="1085290"/>
                  </a:lnTo>
                  <a:cubicBezTo>
                    <a:pt x="48590" y="1085290"/>
                    <a:pt x="0" y="1036700"/>
                    <a:pt x="0" y="976761"/>
                  </a:cubicBezTo>
                  <a:lnTo>
                    <a:pt x="0" y="108529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9797873"/>
                <a:satOff val="-40372"/>
                <a:lumOff val="3896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0847" tIns="130847" rIns="1239462" bIns="130847" numCol="1" spcCol="1270" anchor="ctr" anchorCtr="0">
              <a:noAutofit/>
            </a:bodyPr>
            <a:lstStyle/>
            <a:p>
              <a:pPr marL="0" lvl="0" indent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kern="1200" dirty="0"/>
                <a:t>What you hear from a friend or neighbor</a:t>
              </a: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EAF68E98-0927-44F8-883E-D84E148AAFAD}"/>
                </a:ext>
              </a:extLst>
            </p:cNvPr>
            <p:cNvSpPr/>
            <p:nvPr/>
          </p:nvSpPr>
          <p:spPr>
            <a:xfrm>
              <a:off x="5865047" y="5484658"/>
              <a:ext cx="5937606" cy="1295935"/>
            </a:xfrm>
            <a:custGeom>
              <a:avLst/>
              <a:gdLst>
                <a:gd name="connsiteX0" fmla="*/ 0 w 5937606"/>
                <a:gd name="connsiteY0" fmla="*/ 129594 h 1295935"/>
                <a:gd name="connsiteX1" fmla="*/ 129594 w 5937606"/>
                <a:gd name="connsiteY1" fmla="*/ 0 h 1295935"/>
                <a:gd name="connsiteX2" fmla="*/ 5808013 w 5937606"/>
                <a:gd name="connsiteY2" fmla="*/ 0 h 1295935"/>
                <a:gd name="connsiteX3" fmla="*/ 5937607 w 5937606"/>
                <a:gd name="connsiteY3" fmla="*/ 129594 h 1295935"/>
                <a:gd name="connsiteX4" fmla="*/ 5937606 w 5937606"/>
                <a:gd name="connsiteY4" fmla="*/ 1166342 h 1295935"/>
                <a:gd name="connsiteX5" fmla="*/ 5808012 w 5937606"/>
                <a:gd name="connsiteY5" fmla="*/ 1295936 h 1295935"/>
                <a:gd name="connsiteX6" fmla="*/ 129594 w 5937606"/>
                <a:gd name="connsiteY6" fmla="*/ 1295935 h 1295935"/>
                <a:gd name="connsiteX7" fmla="*/ 0 w 5937606"/>
                <a:gd name="connsiteY7" fmla="*/ 1166341 h 1295935"/>
                <a:gd name="connsiteX8" fmla="*/ 0 w 5937606"/>
                <a:gd name="connsiteY8" fmla="*/ 129594 h 129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7606" h="1295935">
                  <a:moveTo>
                    <a:pt x="0" y="129594"/>
                  </a:moveTo>
                  <a:cubicBezTo>
                    <a:pt x="0" y="58021"/>
                    <a:pt x="58021" y="0"/>
                    <a:pt x="129594" y="0"/>
                  </a:cubicBezTo>
                  <a:lnTo>
                    <a:pt x="5808013" y="0"/>
                  </a:lnTo>
                  <a:cubicBezTo>
                    <a:pt x="5879586" y="0"/>
                    <a:pt x="5937607" y="58021"/>
                    <a:pt x="5937607" y="129594"/>
                  </a:cubicBezTo>
                  <a:cubicBezTo>
                    <a:pt x="5937607" y="475177"/>
                    <a:pt x="5937606" y="820759"/>
                    <a:pt x="5937606" y="1166342"/>
                  </a:cubicBezTo>
                  <a:cubicBezTo>
                    <a:pt x="5937606" y="1237915"/>
                    <a:pt x="5879585" y="1295936"/>
                    <a:pt x="5808012" y="1295936"/>
                  </a:cubicBezTo>
                  <a:lnTo>
                    <a:pt x="129594" y="1295935"/>
                  </a:lnTo>
                  <a:cubicBezTo>
                    <a:pt x="58021" y="1295935"/>
                    <a:pt x="0" y="1237914"/>
                    <a:pt x="0" y="1166341"/>
                  </a:cubicBezTo>
                  <a:lnTo>
                    <a:pt x="0" y="129594"/>
                  </a:ln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13063830"/>
                <a:satOff val="-53830"/>
                <a:lumOff val="5195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7017" tIns="137017" rIns="1356216" bIns="137017" numCol="1" spcCol="1270" anchor="ctr" anchorCtr="0">
              <a:noAutofit/>
            </a:bodyPr>
            <a:lstStyle/>
            <a:p>
              <a:pPr marL="0" lvl="0" indent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b="1" kern="1200" dirty="0"/>
                <a:t>It has everything to do with multiple comps of actual leases</a:t>
              </a: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9D1CF647-5893-4B2C-9C5A-F14840F035A7}"/>
                </a:ext>
              </a:extLst>
            </p:cNvPr>
            <p:cNvSpPr/>
            <p:nvPr/>
          </p:nvSpPr>
          <p:spPr>
            <a:xfrm>
              <a:off x="9300836" y="1379967"/>
              <a:ext cx="705439" cy="705439"/>
            </a:xfrm>
            <a:custGeom>
              <a:avLst/>
              <a:gdLst>
                <a:gd name="connsiteX0" fmla="*/ 0 w 705439"/>
                <a:gd name="connsiteY0" fmla="*/ 387991 h 705439"/>
                <a:gd name="connsiteX1" fmla="*/ 158724 w 705439"/>
                <a:gd name="connsiteY1" fmla="*/ 387991 h 705439"/>
                <a:gd name="connsiteX2" fmla="*/ 158724 w 705439"/>
                <a:gd name="connsiteY2" fmla="*/ 0 h 705439"/>
                <a:gd name="connsiteX3" fmla="*/ 546715 w 705439"/>
                <a:gd name="connsiteY3" fmla="*/ 0 h 705439"/>
                <a:gd name="connsiteX4" fmla="*/ 546715 w 705439"/>
                <a:gd name="connsiteY4" fmla="*/ 387991 h 705439"/>
                <a:gd name="connsiteX5" fmla="*/ 705439 w 705439"/>
                <a:gd name="connsiteY5" fmla="*/ 387991 h 705439"/>
                <a:gd name="connsiteX6" fmla="*/ 352720 w 705439"/>
                <a:gd name="connsiteY6" fmla="*/ 705439 h 705439"/>
                <a:gd name="connsiteX7" fmla="*/ 0 w 705439"/>
                <a:gd name="connsiteY7" fmla="*/ 387991 h 70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5439" h="705439">
                  <a:moveTo>
                    <a:pt x="0" y="387991"/>
                  </a:moveTo>
                  <a:lnTo>
                    <a:pt x="158724" y="387991"/>
                  </a:lnTo>
                  <a:lnTo>
                    <a:pt x="158724" y="0"/>
                  </a:lnTo>
                  <a:lnTo>
                    <a:pt x="546715" y="0"/>
                  </a:lnTo>
                  <a:lnTo>
                    <a:pt x="546715" y="387991"/>
                  </a:lnTo>
                  <a:lnTo>
                    <a:pt x="705439" y="387991"/>
                  </a:lnTo>
                  <a:lnTo>
                    <a:pt x="352720" y="705439"/>
                  </a:lnTo>
                  <a:lnTo>
                    <a:pt x="0" y="387991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364" tIns="40640" rIns="199364" bIns="215236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200" kern="120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83B5E6D3-7671-40D8-BBA5-95242B757DB9}"/>
                </a:ext>
              </a:extLst>
            </p:cNvPr>
            <p:cNvSpPr/>
            <p:nvPr/>
          </p:nvSpPr>
          <p:spPr>
            <a:xfrm>
              <a:off x="9704012" y="2615993"/>
              <a:ext cx="705439" cy="705439"/>
            </a:xfrm>
            <a:custGeom>
              <a:avLst/>
              <a:gdLst>
                <a:gd name="connsiteX0" fmla="*/ 0 w 705439"/>
                <a:gd name="connsiteY0" fmla="*/ 387991 h 705439"/>
                <a:gd name="connsiteX1" fmla="*/ 158724 w 705439"/>
                <a:gd name="connsiteY1" fmla="*/ 387991 h 705439"/>
                <a:gd name="connsiteX2" fmla="*/ 158724 w 705439"/>
                <a:gd name="connsiteY2" fmla="*/ 0 h 705439"/>
                <a:gd name="connsiteX3" fmla="*/ 546715 w 705439"/>
                <a:gd name="connsiteY3" fmla="*/ 0 h 705439"/>
                <a:gd name="connsiteX4" fmla="*/ 546715 w 705439"/>
                <a:gd name="connsiteY4" fmla="*/ 387991 h 705439"/>
                <a:gd name="connsiteX5" fmla="*/ 705439 w 705439"/>
                <a:gd name="connsiteY5" fmla="*/ 387991 h 705439"/>
                <a:gd name="connsiteX6" fmla="*/ 352720 w 705439"/>
                <a:gd name="connsiteY6" fmla="*/ 705439 h 705439"/>
                <a:gd name="connsiteX7" fmla="*/ 0 w 705439"/>
                <a:gd name="connsiteY7" fmla="*/ 387991 h 70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5439" h="705439">
                  <a:moveTo>
                    <a:pt x="0" y="387991"/>
                  </a:moveTo>
                  <a:lnTo>
                    <a:pt x="158724" y="387991"/>
                  </a:lnTo>
                  <a:lnTo>
                    <a:pt x="158724" y="0"/>
                  </a:lnTo>
                  <a:lnTo>
                    <a:pt x="546715" y="0"/>
                  </a:lnTo>
                  <a:lnTo>
                    <a:pt x="546715" y="387991"/>
                  </a:lnTo>
                  <a:lnTo>
                    <a:pt x="705439" y="387991"/>
                  </a:lnTo>
                  <a:lnTo>
                    <a:pt x="352720" y="705439"/>
                  </a:lnTo>
                  <a:lnTo>
                    <a:pt x="0" y="387991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4496884"/>
                <a:satOff val="-537"/>
                <a:lumOff val="2634"/>
                <a:alphaOff val="0"/>
              </a:schemeClr>
            </a:lnRef>
            <a:fillRef idx="1">
              <a:schemeClr val="accent2">
                <a:tint val="40000"/>
                <a:alpha val="90000"/>
                <a:hueOff val="-4496884"/>
                <a:satOff val="-537"/>
                <a:lumOff val="2634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4496884"/>
                <a:satOff val="-537"/>
                <a:lumOff val="2634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364" tIns="40640" rIns="199364" bIns="215236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200" kern="120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75C3FD25-610B-48D0-89DB-943E96CCFFFA}"/>
                </a:ext>
              </a:extLst>
            </p:cNvPr>
            <p:cNvSpPr/>
            <p:nvPr/>
          </p:nvSpPr>
          <p:spPr>
            <a:xfrm>
              <a:off x="10107188" y="3833930"/>
              <a:ext cx="705439" cy="705439"/>
            </a:xfrm>
            <a:custGeom>
              <a:avLst/>
              <a:gdLst>
                <a:gd name="connsiteX0" fmla="*/ 0 w 705439"/>
                <a:gd name="connsiteY0" fmla="*/ 387991 h 705439"/>
                <a:gd name="connsiteX1" fmla="*/ 158724 w 705439"/>
                <a:gd name="connsiteY1" fmla="*/ 387991 h 705439"/>
                <a:gd name="connsiteX2" fmla="*/ 158724 w 705439"/>
                <a:gd name="connsiteY2" fmla="*/ 0 h 705439"/>
                <a:gd name="connsiteX3" fmla="*/ 546715 w 705439"/>
                <a:gd name="connsiteY3" fmla="*/ 0 h 705439"/>
                <a:gd name="connsiteX4" fmla="*/ 546715 w 705439"/>
                <a:gd name="connsiteY4" fmla="*/ 387991 h 705439"/>
                <a:gd name="connsiteX5" fmla="*/ 705439 w 705439"/>
                <a:gd name="connsiteY5" fmla="*/ 387991 h 705439"/>
                <a:gd name="connsiteX6" fmla="*/ 352720 w 705439"/>
                <a:gd name="connsiteY6" fmla="*/ 705439 h 705439"/>
                <a:gd name="connsiteX7" fmla="*/ 0 w 705439"/>
                <a:gd name="connsiteY7" fmla="*/ 387991 h 70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5439" h="705439">
                  <a:moveTo>
                    <a:pt x="0" y="387991"/>
                  </a:moveTo>
                  <a:lnTo>
                    <a:pt x="158724" y="387991"/>
                  </a:lnTo>
                  <a:lnTo>
                    <a:pt x="158724" y="0"/>
                  </a:lnTo>
                  <a:lnTo>
                    <a:pt x="546715" y="0"/>
                  </a:lnTo>
                  <a:lnTo>
                    <a:pt x="546715" y="387991"/>
                  </a:lnTo>
                  <a:lnTo>
                    <a:pt x="705439" y="387991"/>
                  </a:lnTo>
                  <a:lnTo>
                    <a:pt x="352720" y="705439"/>
                  </a:lnTo>
                  <a:lnTo>
                    <a:pt x="0" y="387991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8993767"/>
                <a:satOff val="-1075"/>
                <a:lumOff val="5268"/>
                <a:alphaOff val="0"/>
              </a:schemeClr>
            </a:lnRef>
            <a:fillRef idx="1">
              <a:schemeClr val="accent2">
                <a:tint val="40000"/>
                <a:alpha val="90000"/>
                <a:hueOff val="-8993767"/>
                <a:satOff val="-1075"/>
                <a:lumOff val="5268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8993767"/>
                <a:satOff val="-1075"/>
                <a:lumOff val="5268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364" tIns="40640" rIns="199364" bIns="215236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200" kern="120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D43BA8DF-A122-42F4-AEE8-AEB2DE8290DD}"/>
                </a:ext>
              </a:extLst>
            </p:cNvPr>
            <p:cNvSpPr/>
            <p:nvPr/>
          </p:nvSpPr>
          <p:spPr>
            <a:xfrm rot="16200000">
              <a:off x="5159608" y="5683627"/>
              <a:ext cx="705439" cy="705439"/>
            </a:xfrm>
            <a:custGeom>
              <a:avLst/>
              <a:gdLst>
                <a:gd name="connsiteX0" fmla="*/ 0 w 705439"/>
                <a:gd name="connsiteY0" fmla="*/ 387991 h 705439"/>
                <a:gd name="connsiteX1" fmla="*/ 158724 w 705439"/>
                <a:gd name="connsiteY1" fmla="*/ 387991 h 705439"/>
                <a:gd name="connsiteX2" fmla="*/ 158724 w 705439"/>
                <a:gd name="connsiteY2" fmla="*/ 0 h 705439"/>
                <a:gd name="connsiteX3" fmla="*/ 546715 w 705439"/>
                <a:gd name="connsiteY3" fmla="*/ 0 h 705439"/>
                <a:gd name="connsiteX4" fmla="*/ 546715 w 705439"/>
                <a:gd name="connsiteY4" fmla="*/ 387991 h 705439"/>
                <a:gd name="connsiteX5" fmla="*/ 705439 w 705439"/>
                <a:gd name="connsiteY5" fmla="*/ 387991 h 705439"/>
                <a:gd name="connsiteX6" fmla="*/ 352720 w 705439"/>
                <a:gd name="connsiteY6" fmla="*/ 705439 h 705439"/>
                <a:gd name="connsiteX7" fmla="*/ 0 w 705439"/>
                <a:gd name="connsiteY7" fmla="*/ 387991 h 70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5439" h="705439">
                  <a:moveTo>
                    <a:pt x="0" y="387991"/>
                  </a:moveTo>
                  <a:lnTo>
                    <a:pt x="158724" y="387991"/>
                  </a:lnTo>
                  <a:lnTo>
                    <a:pt x="158724" y="0"/>
                  </a:lnTo>
                  <a:lnTo>
                    <a:pt x="546715" y="0"/>
                  </a:lnTo>
                  <a:lnTo>
                    <a:pt x="546715" y="387991"/>
                  </a:lnTo>
                  <a:lnTo>
                    <a:pt x="705439" y="387991"/>
                  </a:lnTo>
                  <a:lnTo>
                    <a:pt x="352720" y="705439"/>
                  </a:lnTo>
                  <a:lnTo>
                    <a:pt x="0" y="387991"/>
                  </a:lnTo>
                  <a:close/>
                </a:path>
              </a:pathLst>
            </a:custGeom>
            <a:solidFill>
              <a:srgbClr val="CC9900">
                <a:alpha val="90000"/>
              </a:srgbClr>
            </a:solidFill>
          </p:spPr>
          <p:style>
            <a:lnRef idx="2">
              <a:schemeClr val="accent2">
                <a:tint val="40000"/>
                <a:alpha val="90000"/>
                <a:hueOff val="-13490651"/>
                <a:satOff val="-1612"/>
                <a:lumOff val="7902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alpha val="90000"/>
                <a:hueOff val="-13490651"/>
                <a:satOff val="-1612"/>
                <a:lumOff val="7902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363" tIns="40640" rIns="199365" bIns="215236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2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10613351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CE9D50-240E-47C8-A0A7-3C5B7876E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195" y="148281"/>
            <a:ext cx="10918338" cy="154240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4: Pet Negotiable</a:t>
            </a:r>
            <a:b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Reasons why: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D331E9-4D31-4F3B-A305-B83FE7F01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5633" y="1947371"/>
            <a:ext cx="6877717" cy="43792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1. Greater pool of applicants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2. More profit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3. Longer tenancy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4. Small pet (20 pounds or less)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5. Includes a Pet Agreement: </a:t>
            </a:r>
          </a:p>
          <a:p>
            <a:pPr marL="0" lvl="0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	</a:t>
            </a:r>
            <a:r>
              <a:rPr lang="en-US" sz="2000" dirty="0">
                <a:solidFill>
                  <a:schemeClr val="tx1"/>
                </a:solidFill>
              </a:rPr>
              <a:t>- Number (1) 	            - Breed	</a:t>
            </a:r>
          </a:p>
          <a:p>
            <a:pPr marL="0" lv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	- Behavior	            - Size (Under 20 </a:t>
            </a:r>
            <a:r>
              <a:rPr lang="en-US" sz="2000" dirty="0" err="1">
                <a:solidFill>
                  <a:schemeClr val="tx1"/>
                </a:solidFill>
              </a:rPr>
              <a:t>lbs</a:t>
            </a:r>
            <a:r>
              <a:rPr lang="en-US" sz="2000" dirty="0">
                <a:solidFill>
                  <a:schemeClr val="tx1"/>
                </a:solidFill>
              </a:rPr>
              <a:t>) 	</a:t>
            </a:r>
          </a:p>
          <a:p>
            <a:pPr marL="0" lv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	- Age (no puppies) 	- Shots </a:t>
            </a:r>
          </a:p>
          <a:p>
            <a:pPr marL="0" lvl="0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6. Happier Tenant</a:t>
            </a:r>
          </a:p>
          <a:p>
            <a:pPr lvl="0"/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1" name="Picture 10" descr="A cat that is looking at the camera&#10;&#10;Description generated with very high confidence">
            <a:extLst>
              <a:ext uri="{FF2B5EF4-FFF2-40B4-BE49-F238E27FC236}">
                <a16:creationId xmlns:a16="http://schemas.microsoft.com/office/drawing/2014/main" xmlns="" id="{39D83989-0F60-444F-AC5A-F7CCDFC54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2" y="2055813"/>
            <a:ext cx="3428261" cy="271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1999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cage&#10;&#10;Description generated with very high confidence">
            <a:extLst>
              <a:ext uri="{FF2B5EF4-FFF2-40B4-BE49-F238E27FC236}">
                <a16:creationId xmlns:a16="http://schemas.microsoft.com/office/drawing/2014/main" xmlns="" id="{2C66B4AA-B32C-4BFC-8101-322470FCA1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r="1199" b="1"/>
          <a:stretch/>
        </p:blipFill>
        <p:spPr>
          <a:xfrm>
            <a:off x="0" y="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C92F75-CAA8-43F8-AF45-919A5851F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5: </a:t>
            </a:r>
            <a:r>
              <a:rPr lang="en-US" sz="5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Picky</a:t>
            </a:r>
            <a:r>
              <a:rPr lang="en-US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(screen, screen, screen)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0DA283-1D23-412F-AA25-9840052824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023963"/>
            <a:ext cx="4937760" cy="31011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Credit score (680 or higher)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Income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Criminal background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Rental history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999EB99-89EB-40BB-829D-FC1CF0F111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6962" y="2023963"/>
            <a:ext cx="4937760" cy="309667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Number of people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Intended length of stay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Meet face to face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Obey all fair housing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7189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B204E5-AC93-46CF-9BEF-748A79189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111" y="410739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10 Most common lawsuits against landlords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54D1DD-4E9B-4930-B14B-95C57F3E62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46417" y="319235"/>
            <a:ext cx="4130844" cy="62195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chemeClr val="tx1"/>
                </a:solidFill>
              </a:rPr>
              <a:t>Improper tenant screening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chemeClr val="tx1"/>
                </a:solidFill>
              </a:rPr>
              <a:t>Improper denying of an applicant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chemeClr val="tx1"/>
                </a:solidFill>
              </a:rPr>
              <a:t>Improper handling of service/comfort animals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chemeClr val="tx1"/>
                </a:solidFill>
              </a:rPr>
              <a:t>Improper handling of Smoke and CO2 Alarms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chemeClr val="tx1"/>
                </a:solidFill>
              </a:rPr>
              <a:t>Improper handling of Bedbugs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chemeClr val="tx1"/>
                </a:solidFill>
              </a:rPr>
              <a:t>Improper handling of Mold Issues (Must include Addendum)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chemeClr val="tx1"/>
                </a:solidFill>
              </a:rPr>
              <a:t>Improper service of a Rent Increase  (Must follow RRIDRO Requirements)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chemeClr val="tx1"/>
                </a:solidFill>
              </a:rPr>
              <a:t>Improper entry into Home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chemeClr val="tx1"/>
                </a:solidFill>
              </a:rPr>
              <a:t>Improper Move-Out Procedure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chemeClr val="tx1"/>
                </a:solidFill>
              </a:rPr>
              <a:t>Improper deposit return</a:t>
            </a:r>
          </a:p>
          <a:p>
            <a:endParaRPr lang="en-US" sz="1700" dirty="0">
              <a:solidFill>
                <a:srgbClr val="FFFFFF"/>
              </a:solidFill>
            </a:endParaRPr>
          </a:p>
        </p:txBody>
      </p:sp>
      <p:pic>
        <p:nvPicPr>
          <p:cNvPr id="2050" name="Picture 2" descr="https://www.surewise.com/sww.v4/wp-content/uploads/2014/04/landlord_legal_expenses.jpg">
            <a:extLst>
              <a:ext uri="{FF2B5EF4-FFF2-40B4-BE49-F238E27FC236}">
                <a16:creationId xmlns:a16="http://schemas.microsoft.com/office/drawing/2014/main" xmlns="" id="{25DC18BC-F2FB-4BD8-913B-C6A4721770E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90" b="1"/>
          <a:stretch/>
        </p:blipFill>
        <p:spPr bwMode="auto">
          <a:xfrm>
            <a:off x="688111" y="0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1771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piece of paper&#10;&#10;Description generated with very high confidence">
            <a:extLst>
              <a:ext uri="{FF2B5EF4-FFF2-40B4-BE49-F238E27FC236}">
                <a16:creationId xmlns:a16="http://schemas.microsoft.com/office/drawing/2014/main" xmlns="" id="{2EDF3D67-6697-442C-9C57-0AC2C08705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" r="3" b="3"/>
          <a:stretch/>
        </p:blipFill>
        <p:spPr>
          <a:xfrm>
            <a:off x="6546576" y="2198050"/>
            <a:ext cx="4215772" cy="28898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B9409B-AC49-4F81-943B-80CADDA8E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1" y="442066"/>
            <a:ext cx="10058400" cy="1257525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6: </a:t>
            </a:r>
            <a:r>
              <a:rPr lang="en-US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it all in writing (good lease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6205E-B142-49C9-8D57-36013E796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339" y="1699591"/>
            <a:ext cx="4721087" cy="427398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12 – 18 months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Landlord/Tenant responsibilities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Include gardening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Renters insurance required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Use correct addendums (mold, bedbugs, lead paint)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Damage addendum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Pet agreement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Fremont RRIDRO ordinance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Tenant Handbook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Go over lease face to face </a:t>
            </a:r>
          </a:p>
        </p:txBody>
      </p:sp>
    </p:spTree>
    <p:extLst>
      <p:ext uri="{BB962C8B-B14F-4D97-AF65-F5344CB8AC3E}">
        <p14:creationId xmlns:p14="http://schemas.microsoft.com/office/powerpoint/2010/main" val="9710020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F76FAA-6B8B-4813-BEF0-FDE73518A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9" y="101597"/>
            <a:ext cx="11630025" cy="164147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Fremont’s Rental Ordinance </a:t>
            </a:r>
            <a:b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R.R.I.D.R.O.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0A84C0-30D8-43BB-A6B5-8AC8D31796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38400"/>
            <a:ext cx="6877050" cy="3738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Effective 1997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These components: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One rent increase per year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Recommends 90 day notice prior to a rent increase</a:t>
            </a:r>
          </a:p>
          <a:p>
            <a:pPr marL="514350" indent="-514350">
              <a:buAutoNum type="arabicPeriod"/>
            </a:pPr>
            <a:r>
              <a:rPr lang="en-US" u="sng" dirty="0">
                <a:solidFill>
                  <a:schemeClr val="tx1"/>
                </a:solidFill>
              </a:rPr>
              <a:t>MUST</a:t>
            </a:r>
            <a:r>
              <a:rPr lang="en-US" dirty="0">
                <a:solidFill>
                  <a:schemeClr val="tx1"/>
                </a:solidFill>
              </a:rPr>
              <a:t> include R.R.I.D.R.O. mediation paragraph in all leases and rent increases. If not the rent increase can be deemed invalid.</a:t>
            </a:r>
          </a:p>
        </p:txBody>
      </p:sp>
      <p:pic>
        <p:nvPicPr>
          <p:cNvPr id="7" name="Content Placeholder 6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xmlns="" id="{721A5DB9-636B-4BAD-9B50-8C9403DE78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715250" y="2875025"/>
            <a:ext cx="3200400" cy="1439216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76C2CF2D-6B83-498B-964C-ECD668731ADE}"/>
              </a:ext>
            </a:extLst>
          </p:cNvPr>
          <p:cNvSpPr txBox="1">
            <a:spLocks/>
          </p:cNvSpPr>
          <p:nvPr/>
        </p:nvSpPr>
        <p:spPr>
          <a:xfrm>
            <a:off x="285749" y="1630392"/>
            <a:ext cx="11787189" cy="808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Residential Rental Income Dispute Resolution Ordinance </a:t>
            </a:r>
          </a:p>
        </p:txBody>
      </p:sp>
    </p:spTree>
    <p:extLst>
      <p:ext uri="{BB962C8B-B14F-4D97-AF65-F5344CB8AC3E}">
        <p14:creationId xmlns:p14="http://schemas.microsoft.com/office/powerpoint/2010/main" val="3290740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36E4BD-21FD-46B0-B7B4-E1D7EF504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7: </a:t>
            </a:r>
            <a:r>
              <a:rPr lang="en-US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deposit </a:t>
            </a: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A8813F-60B9-41DA-A1F5-95C913976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98374"/>
            <a:ext cx="6454987" cy="397072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S.F.R. and 2 – 4 units = one month’s rent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More than 5 units = half month’s rent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Credit issues = two month’s rent or more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Furnished (two month’s rent)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Pet fee is not a deposit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Get a holding fee to take the property off market                (50% of rent)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Never let tenant say during their last month, “Use my deposit for my last month’s rent.”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close up of a piece of paper&#10;&#10;Description generated with very high confidence">
            <a:extLst>
              <a:ext uri="{FF2B5EF4-FFF2-40B4-BE49-F238E27FC236}">
                <a16:creationId xmlns:a16="http://schemas.microsoft.com/office/drawing/2014/main" xmlns="" id="{FCA21B50-083E-414F-AC25-9E8B0A75DF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15556" b="1"/>
          <a:stretch/>
        </p:blipFill>
        <p:spPr>
          <a:xfrm>
            <a:off x="7552266" y="2266397"/>
            <a:ext cx="4133725" cy="232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970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2914BC-CB1F-4906-A9A3-96FD0C3DD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am 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5FD089-D699-4EBA-9CC8-A9FFD79C30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0588" y="1825625"/>
            <a:ext cx="5349786" cy="438691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Owner of East Bay Property Management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We manage 400 Tri-City Properties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U.C. Berkeley Grad 1982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Property Management since 1982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Grew up in Fremont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Licensed Broker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Licensed Appraiser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Licensed Pastor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Fellow Landlord</a:t>
            </a:r>
          </a:p>
        </p:txBody>
      </p:sp>
      <p:pic>
        <p:nvPicPr>
          <p:cNvPr id="7" name="Picture 6" descr="A group of people posing for a photo&#10;&#10;Description generated with very high confidence">
            <a:extLst>
              <a:ext uri="{FF2B5EF4-FFF2-40B4-BE49-F238E27FC236}">
                <a16:creationId xmlns:a16="http://schemas.microsoft.com/office/drawing/2014/main" xmlns="" id="{DA9E2B0B-C5AD-4D5F-8EF7-691D1B236A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101" y="2600321"/>
            <a:ext cx="3813398" cy="251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2121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43C71A-B82B-4DE8-BDC0-5F676AB89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043" y="573741"/>
            <a:ext cx="622189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Step 8: </a:t>
            </a:r>
            <a:r>
              <a:rPr lang="en-US" sz="4400" b="1" u="sng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Prompt </a:t>
            </a:r>
            <a:r>
              <a:rPr lang="en-US" sz="4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with maintenance requests</a:t>
            </a:r>
          </a:p>
        </p:txBody>
      </p:sp>
      <p:pic>
        <p:nvPicPr>
          <p:cNvPr id="9" name="Content Placeholder 8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56633EA8-4BA6-42EB-8418-B7400AA9266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" r="9460"/>
          <a:stretch/>
        </p:blipFill>
        <p:spPr>
          <a:xfrm>
            <a:off x="6167846" y="0"/>
            <a:ext cx="6024154" cy="6718852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7658F406-FAF6-4924-9375-5B94F9BD7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5542" y="1899304"/>
            <a:ext cx="5213675" cy="4078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Determine responsibility (lease)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Help over the phone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Schedule vendor promptly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Vendor agreement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Never defer maintenance to Tenant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Set aside one month’s rent each year for repairs, maintenance, rehab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340507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9CE6BA-DBFA-46AE-B88F-696107E9F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85004"/>
            <a:ext cx="10058400" cy="85401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9: </a:t>
            </a:r>
            <a:r>
              <a:rPr lang="en-US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Probe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regularly (inspect)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1F77E1-792F-405B-920D-A4269DA88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962" y="1845733"/>
            <a:ext cx="4658264" cy="436528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Move-in inspection (Happy Inspector)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Annual inspection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Write inspection into lease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10 months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Detectors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Unauthorized pet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Unauthorized roommate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Furnace filter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Deferred maintenance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Move out inspection (Happy Inspector)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See EBPM Website for security deposit return </a:t>
            </a:r>
          </a:p>
          <a:p>
            <a:endParaRPr lang="en-US" sz="1400" dirty="0"/>
          </a:p>
        </p:txBody>
      </p:sp>
      <p:pic>
        <p:nvPicPr>
          <p:cNvPr id="7" name="Picture 6" descr="A picture containing sky&#10;&#10;Description generated with very high confidence">
            <a:extLst>
              <a:ext uri="{FF2B5EF4-FFF2-40B4-BE49-F238E27FC236}">
                <a16:creationId xmlns:a16="http://schemas.microsoft.com/office/drawing/2014/main" xmlns="" id="{85ECE876-82AF-4E88-B9A4-BA22B4CF4C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3" b="16694"/>
          <a:stretch/>
        </p:blipFill>
        <p:spPr>
          <a:xfrm>
            <a:off x="6557227" y="2600837"/>
            <a:ext cx="4340811" cy="244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175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96663C-661B-4159-A9BE-FBA378C2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891" y="842460"/>
            <a:ext cx="8564217" cy="821334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10: Protect Yourself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1CBF2B-99A1-4927-82C5-1769FA6C8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6530" y="1837426"/>
            <a:ext cx="6929296" cy="21282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Landlord Policy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Umbrella Policy (minimum $1,000,000)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Renters Insurance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Convert Ownership to an LLC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2" name="Picture 4" descr="http://www.killebrewinsurance.com/images/personal_umbrella_insurance.jpg">
            <a:extLst>
              <a:ext uri="{FF2B5EF4-FFF2-40B4-BE49-F238E27FC236}">
                <a16:creationId xmlns:a16="http://schemas.microsoft.com/office/drawing/2014/main" xmlns="" id="{AF94174B-D8F6-4F40-86AD-2C3778C95C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73" b="3065"/>
          <a:stretch/>
        </p:blipFill>
        <p:spPr bwMode="auto">
          <a:xfrm>
            <a:off x="2792896" y="4084982"/>
            <a:ext cx="6748670" cy="224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9822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83F301-5807-4436-BE40-15ECFE466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034" y="672860"/>
            <a:ext cx="11387746" cy="101190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Advertising Violations of Fair Housing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C0E1DE-177B-46F4-9AEE-2D062EEC7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776" y="1908320"/>
            <a:ext cx="5743693" cy="4204245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Safe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Walk to schools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Master bedroom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Family community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Mother in law suite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Walk in closet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Near church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Private community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Exclusive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Bachelor apartment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No 60 year old males of Irish heritage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1"/>
                </a:solidFill>
              </a:rPr>
              <a:t>First time Fair Housing fine averages </a:t>
            </a:r>
            <a:r>
              <a:rPr lang="en-US" sz="2400" b="1" u="sng" dirty="0">
                <a:solidFill>
                  <a:schemeClr val="tx1"/>
                </a:solidFill>
              </a:rPr>
              <a:t>$16,000</a:t>
            </a:r>
          </a:p>
          <a:p>
            <a:endParaRPr lang="en-US" sz="2000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xmlns="" id="{E3A2E068-7BC0-43FD-9F80-B8DABDA70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834205" y="2132607"/>
            <a:ext cx="3026664" cy="289181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322572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151A49-6E01-4294-8777-6E6320EFF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140" y="813109"/>
            <a:ext cx="10161719" cy="868054"/>
          </a:xfrm>
        </p:spPr>
        <p:txBody>
          <a:bodyPr>
            <a:normAutofit/>
          </a:bodyPr>
          <a:lstStyle/>
          <a:p>
            <a:r>
              <a:rPr lang="en-US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11: </a:t>
            </a:r>
            <a:r>
              <a:rPr lang="en-US" sz="45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PROFIT</a:t>
            </a:r>
            <a:r>
              <a:rPr lang="en-US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not a dirty word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155B04BB-2FC5-4142-B420-9900EACA2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3220" y="1775109"/>
            <a:ext cx="2311852" cy="470366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Tax deductions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99FFE2-A3A5-42ED-90FE-BFA6FDDA9D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85363" y="2198213"/>
            <a:ext cx="3803930" cy="4123427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60000"/>
              </a:lnSpc>
              <a:buAutoNum type="alphaUcPeriod"/>
            </a:pPr>
            <a:r>
              <a:rPr lang="en-US" sz="1900" b="1" dirty="0">
                <a:solidFill>
                  <a:schemeClr val="tx1"/>
                </a:solidFill>
              </a:rPr>
              <a:t>Repairs</a:t>
            </a:r>
          </a:p>
          <a:p>
            <a:pPr marL="514350" indent="-514350">
              <a:lnSpc>
                <a:spcPct val="60000"/>
              </a:lnSpc>
              <a:buAutoNum type="alphaUcPeriod"/>
            </a:pPr>
            <a:r>
              <a:rPr lang="en-US" sz="1900" b="1" dirty="0">
                <a:solidFill>
                  <a:schemeClr val="tx1"/>
                </a:solidFill>
              </a:rPr>
              <a:t>Insurance</a:t>
            </a:r>
          </a:p>
          <a:p>
            <a:pPr marL="514350" indent="-514350">
              <a:lnSpc>
                <a:spcPct val="60000"/>
              </a:lnSpc>
              <a:buAutoNum type="alphaUcPeriod"/>
            </a:pPr>
            <a:r>
              <a:rPr lang="en-US" sz="1900" b="1" dirty="0">
                <a:solidFill>
                  <a:schemeClr val="tx1"/>
                </a:solidFill>
              </a:rPr>
              <a:t>Management fees</a:t>
            </a:r>
          </a:p>
          <a:p>
            <a:pPr marL="514350" indent="-514350">
              <a:lnSpc>
                <a:spcPct val="60000"/>
              </a:lnSpc>
              <a:buAutoNum type="alphaUcPeriod"/>
            </a:pPr>
            <a:r>
              <a:rPr lang="en-US" sz="1900" b="1" dirty="0">
                <a:solidFill>
                  <a:schemeClr val="tx1"/>
                </a:solidFill>
              </a:rPr>
              <a:t>Travel expenses</a:t>
            </a:r>
          </a:p>
          <a:p>
            <a:pPr marL="514350" indent="-514350">
              <a:lnSpc>
                <a:spcPct val="60000"/>
              </a:lnSpc>
              <a:buAutoNum type="alphaUcPeriod"/>
            </a:pPr>
            <a:r>
              <a:rPr lang="en-US" sz="1900" b="1" dirty="0">
                <a:solidFill>
                  <a:schemeClr val="tx1"/>
                </a:solidFill>
              </a:rPr>
              <a:t>Utilities / H.O.A.</a:t>
            </a:r>
          </a:p>
          <a:p>
            <a:pPr marL="514350" indent="-514350">
              <a:lnSpc>
                <a:spcPct val="60000"/>
              </a:lnSpc>
              <a:buAutoNum type="alphaUcPeriod"/>
            </a:pPr>
            <a:r>
              <a:rPr lang="en-US" sz="1900" b="1" dirty="0">
                <a:solidFill>
                  <a:schemeClr val="tx1"/>
                </a:solidFill>
              </a:rPr>
              <a:t>Depreciation</a:t>
            </a:r>
          </a:p>
          <a:p>
            <a:pPr marL="514350" indent="-514350">
              <a:lnSpc>
                <a:spcPct val="60000"/>
              </a:lnSpc>
              <a:buAutoNum type="alphaUcPeriod"/>
            </a:pPr>
            <a:r>
              <a:rPr lang="en-US" sz="1900" b="1" dirty="0">
                <a:solidFill>
                  <a:schemeClr val="tx1"/>
                </a:solidFill>
              </a:rPr>
              <a:t>Property taxes</a:t>
            </a:r>
          </a:p>
          <a:p>
            <a:pPr marL="514350" indent="-514350">
              <a:lnSpc>
                <a:spcPct val="60000"/>
              </a:lnSpc>
              <a:buAutoNum type="alphaUcPeriod"/>
            </a:pPr>
            <a:r>
              <a:rPr lang="en-US" sz="1900" b="1" dirty="0">
                <a:solidFill>
                  <a:schemeClr val="tx1"/>
                </a:solidFill>
              </a:rPr>
              <a:t>Mortgage interest</a:t>
            </a:r>
          </a:p>
          <a:p>
            <a:pPr marL="514350" indent="-514350">
              <a:lnSpc>
                <a:spcPct val="60000"/>
              </a:lnSpc>
              <a:buAutoNum type="alphaUcPeriod"/>
            </a:pPr>
            <a:r>
              <a:rPr lang="en-US" sz="1900" b="1" dirty="0">
                <a:solidFill>
                  <a:schemeClr val="tx1"/>
                </a:solidFill>
              </a:rPr>
              <a:t>Landscaping/Gardening</a:t>
            </a:r>
          </a:p>
          <a:p>
            <a:pPr marL="514350" indent="-514350">
              <a:lnSpc>
                <a:spcPct val="60000"/>
              </a:lnSpc>
              <a:buAutoNum type="alphaUcPeriod"/>
            </a:pPr>
            <a:r>
              <a:rPr lang="en-US" sz="1900" b="1" dirty="0">
                <a:solidFill>
                  <a:schemeClr val="tx1"/>
                </a:solidFill>
              </a:rPr>
              <a:t>Advertising</a:t>
            </a:r>
          </a:p>
          <a:p>
            <a:pPr marL="514350" indent="-514350">
              <a:lnSpc>
                <a:spcPct val="60000"/>
              </a:lnSpc>
              <a:buAutoNum type="alphaUcPeriod"/>
            </a:pPr>
            <a:r>
              <a:rPr lang="en-US" sz="1900" b="1" dirty="0">
                <a:solidFill>
                  <a:schemeClr val="tx1"/>
                </a:solidFill>
              </a:rPr>
              <a:t>Legal</a:t>
            </a:r>
          </a:p>
          <a:p>
            <a:pPr marL="514350" indent="-514350">
              <a:lnSpc>
                <a:spcPct val="60000"/>
              </a:lnSpc>
              <a:buAutoNum type="alphaUcPeriod"/>
            </a:pPr>
            <a:r>
              <a:rPr lang="en-US" sz="1900" b="1" dirty="0">
                <a:solidFill>
                  <a:schemeClr val="tx1"/>
                </a:solidFill>
              </a:rPr>
              <a:t>Home office</a:t>
            </a:r>
          </a:p>
        </p:txBody>
      </p:sp>
      <p:pic>
        <p:nvPicPr>
          <p:cNvPr id="5" name="Picture 4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9E055B-F110-42A2-ABD3-01CF2C96AD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2"/>
          <a:stretch/>
        </p:blipFill>
        <p:spPr>
          <a:xfrm>
            <a:off x="4917057" y="1750218"/>
            <a:ext cx="6259802" cy="455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0037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60520F-08BF-42ED-9C19-D1486EDA0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973" y="336299"/>
            <a:ext cx="10599089" cy="131359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it might makes sense to consider selling: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F226CE5-796F-48BC-BD66-E74E0AEA5E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3973" y="1898375"/>
            <a:ext cx="9458156" cy="438635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Your cap rate for your East Bay home is only 2 – 2.5% while cap rates out of the Bay Area can be 6 – 7%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You sense a prolonged flat period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Geography undesirable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Owned with Siblings/Partners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No depreciation left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You want to increase the size of your rental holdings</a:t>
            </a:r>
          </a:p>
        </p:txBody>
      </p:sp>
      <p:pic>
        <p:nvPicPr>
          <p:cNvPr id="10" name="Content Placeholder 9" descr="A close up of a flag&#10;&#10;Description generated with very high confidence">
            <a:extLst>
              <a:ext uri="{FF2B5EF4-FFF2-40B4-BE49-F238E27FC236}">
                <a16:creationId xmlns:a16="http://schemas.microsoft.com/office/drawing/2014/main" xmlns="" id="{17EDCABF-C8FC-4D88-BDC7-F4BA213AEA6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7661" r="8082"/>
          <a:stretch/>
        </p:blipFill>
        <p:spPr>
          <a:xfrm>
            <a:off x="9209145" y="2607586"/>
            <a:ext cx="2763079" cy="2328177"/>
          </a:xfrm>
        </p:spPr>
      </p:pic>
    </p:spTree>
    <p:extLst>
      <p:ext uri="{BB962C8B-B14F-4D97-AF65-F5344CB8AC3E}">
        <p14:creationId xmlns:p14="http://schemas.microsoft.com/office/powerpoint/2010/main" val="35866123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0CA3F289-0F72-47DA-AC0C-85833E2703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778585"/>
              </p:ext>
            </p:extLst>
          </p:nvPr>
        </p:nvGraphicFramePr>
        <p:xfrm>
          <a:off x="332510" y="1687945"/>
          <a:ext cx="11545458" cy="36207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6590">
                  <a:extLst>
                    <a:ext uri="{9D8B030D-6E8A-4147-A177-3AD203B41FA5}">
                      <a16:colId xmlns:a16="http://schemas.microsoft.com/office/drawing/2014/main" xmlns="" val="2760534738"/>
                    </a:ext>
                  </a:extLst>
                </a:gridCol>
                <a:gridCol w="1552612">
                  <a:extLst>
                    <a:ext uri="{9D8B030D-6E8A-4147-A177-3AD203B41FA5}">
                      <a16:colId xmlns:a16="http://schemas.microsoft.com/office/drawing/2014/main" xmlns="" val="530871447"/>
                    </a:ext>
                  </a:extLst>
                </a:gridCol>
                <a:gridCol w="1210791">
                  <a:extLst>
                    <a:ext uri="{9D8B030D-6E8A-4147-A177-3AD203B41FA5}">
                      <a16:colId xmlns:a16="http://schemas.microsoft.com/office/drawing/2014/main" xmlns="" val="4280482658"/>
                    </a:ext>
                  </a:extLst>
                </a:gridCol>
                <a:gridCol w="1481413">
                  <a:extLst>
                    <a:ext uri="{9D8B030D-6E8A-4147-A177-3AD203B41FA5}">
                      <a16:colId xmlns:a16="http://schemas.microsoft.com/office/drawing/2014/main" xmlns="" val="3196339560"/>
                    </a:ext>
                  </a:extLst>
                </a:gridCol>
                <a:gridCol w="1079997">
                  <a:extLst>
                    <a:ext uri="{9D8B030D-6E8A-4147-A177-3AD203B41FA5}">
                      <a16:colId xmlns:a16="http://schemas.microsoft.com/office/drawing/2014/main" xmlns="" val="1854994591"/>
                    </a:ext>
                  </a:extLst>
                </a:gridCol>
                <a:gridCol w="1338050">
                  <a:extLst>
                    <a:ext uri="{9D8B030D-6E8A-4147-A177-3AD203B41FA5}">
                      <a16:colId xmlns:a16="http://schemas.microsoft.com/office/drawing/2014/main" xmlns="" val="3458296969"/>
                    </a:ext>
                  </a:extLst>
                </a:gridCol>
                <a:gridCol w="1471855">
                  <a:extLst>
                    <a:ext uri="{9D8B030D-6E8A-4147-A177-3AD203B41FA5}">
                      <a16:colId xmlns:a16="http://schemas.microsoft.com/office/drawing/2014/main" xmlns="" val="1834830709"/>
                    </a:ext>
                  </a:extLst>
                </a:gridCol>
                <a:gridCol w="1534701">
                  <a:extLst>
                    <a:ext uri="{9D8B030D-6E8A-4147-A177-3AD203B41FA5}">
                      <a16:colId xmlns:a16="http://schemas.microsoft.com/office/drawing/2014/main" xmlns="" val="3886012985"/>
                    </a:ext>
                  </a:extLst>
                </a:gridCol>
                <a:gridCol w="1399449">
                  <a:extLst>
                    <a:ext uri="{9D8B030D-6E8A-4147-A177-3AD203B41FA5}">
                      <a16:colId xmlns:a16="http://schemas.microsoft.com/office/drawing/2014/main" xmlns="" val="3392134250"/>
                    </a:ext>
                  </a:extLst>
                </a:gridCol>
              </a:tblGrid>
              <a:tr h="8035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Asset class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Location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Current 2019 value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Monthly gross rent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Cap rate </a:t>
                      </a:r>
                      <a:r>
                        <a:rPr lang="en-US" sz="1400">
                          <a:effectLst/>
                        </a:rPr>
                        <a:t>(Adjusted for property taxes)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Appreciation 2018 compared to 2017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Risk factor 1 – 5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 = lowest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 = highest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Gross Rents over 10 years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99391893"/>
                  </a:ext>
                </a:extLst>
              </a:tr>
              <a:tr h="6003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Single family home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East Bay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$900,00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$3,000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$360,000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36112394"/>
                  </a:ext>
                </a:extLst>
              </a:tr>
              <a:tr h="2933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 Duplexes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Sacramento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$900,000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$6,400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4.5%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$768,000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90254524"/>
                  </a:ext>
                </a:extLst>
              </a:tr>
              <a:tr h="3716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Retail strip center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Fresno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$895,000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$8,200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$984,000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01458717"/>
                  </a:ext>
                </a:extLst>
              </a:tr>
              <a:tr h="2933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 S.F.R. homes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Kansas City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$900,000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$8,000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$960,000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03636094"/>
                  </a:ext>
                </a:extLst>
              </a:tr>
              <a:tr h="5194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 S.F.R. homes (new)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Central Florida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$900,000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$8,000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$960,000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03356495"/>
                  </a:ext>
                </a:extLst>
              </a:tr>
              <a:tr h="6003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Four plex (8 bed 4 bath)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San Leandro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$910,000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$6,400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4.5%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$768,000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31841759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xmlns="" id="{6D4C0773-9C14-4012-BDD7-18EEA8624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9833" y="626017"/>
            <a:ext cx="966311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How does your current rental home measure up?</a:t>
            </a: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5258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4E2E7F-4FF0-4210-A3F3-C9814624B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property is the goose.</a:t>
            </a:r>
            <a:b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really matters are the golden eggs! </a:t>
            </a:r>
          </a:p>
        </p:txBody>
      </p:sp>
      <p:pic>
        <p:nvPicPr>
          <p:cNvPr id="2050" name="Picture 2" descr="Goose sitting on Golden Egg">
            <a:extLst>
              <a:ext uri="{FF2B5EF4-FFF2-40B4-BE49-F238E27FC236}">
                <a16:creationId xmlns:a16="http://schemas.microsoft.com/office/drawing/2014/main" xmlns="" id="{B2D166F4-9281-4146-8D5F-F1DEFB9003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" t="32176" r="6082" b="17557"/>
          <a:stretch/>
        </p:blipFill>
        <p:spPr bwMode="auto">
          <a:xfrm>
            <a:off x="3010095" y="2299778"/>
            <a:ext cx="5901878" cy="344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9556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294EE9-26AD-495D-89BA-94FCDA054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Landlord Real Estate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CBBCD11-2B61-4EDB-908C-283C6FA645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1846051"/>
            <a:ext cx="4937760" cy="131984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Tom Connolly </a:t>
            </a:r>
          </a:p>
          <a:p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BRE 01422975</a:t>
            </a:r>
          </a:p>
          <a:p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(510) 656-7653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50EB27A-5C6E-4FBB-BD9B-D3544693E0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3340710"/>
            <a:ext cx="4937760" cy="316827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Understands tenants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Knows rehab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1031 Expertise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Can help identify “Exchange” properties with higher cap rates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Is a landlord himself (only 5% of all realtors own rental property) </a:t>
            </a:r>
          </a:p>
        </p:txBody>
      </p:sp>
      <p:pic>
        <p:nvPicPr>
          <p:cNvPr id="8" name="Content Placeholder 7" descr="A close up of a mans face&#10;&#10;Description generated with very high confidence">
            <a:extLst>
              <a:ext uri="{FF2B5EF4-FFF2-40B4-BE49-F238E27FC236}">
                <a16:creationId xmlns:a16="http://schemas.microsoft.com/office/drawing/2014/main" xmlns="" id="{01C711DA-BDBF-4598-A126-0FDC6D5C9DB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" t="1897" r="70448"/>
          <a:stretch/>
        </p:blipFill>
        <p:spPr>
          <a:xfrm>
            <a:off x="5848710" y="2404064"/>
            <a:ext cx="1345720" cy="1873291"/>
          </a:xfrm>
        </p:spPr>
      </p:pic>
      <p:pic>
        <p:nvPicPr>
          <p:cNvPr id="1026" name="Picture 2" descr="Landlord Real Estate Team Logo">
            <a:extLst>
              <a:ext uri="{FF2B5EF4-FFF2-40B4-BE49-F238E27FC236}">
                <a16:creationId xmlns:a16="http://schemas.microsoft.com/office/drawing/2014/main" xmlns="" id="{D7B2B1EE-CB1B-4312-9180-914C20F5D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121" y="2863949"/>
            <a:ext cx="4314935" cy="113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DC253F1-6DEF-44BB-A236-0E7EA28DEE9E}"/>
              </a:ext>
            </a:extLst>
          </p:cNvPr>
          <p:cNvSpPr txBox="1"/>
          <p:nvPr/>
        </p:nvSpPr>
        <p:spPr>
          <a:xfrm>
            <a:off x="8343839" y="3994051"/>
            <a:ext cx="2233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www.landlordret.com</a:t>
            </a:r>
          </a:p>
        </p:txBody>
      </p:sp>
    </p:spTree>
    <p:extLst>
      <p:ext uri="{BB962C8B-B14F-4D97-AF65-F5344CB8AC3E}">
        <p14:creationId xmlns:p14="http://schemas.microsoft.com/office/powerpoint/2010/main" val="4162425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food&#10;&#10;Description generated with high confidence">
            <a:extLst>
              <a:ext uri="{FF2B5EF4-FFF2-40B4-BE49-F238E27FC236}">
                <a16:creationId xmlns:a16="http://schemas.microsoft.com/office/drawing/2014/main" xmlns="" id="{B5EEAAE0-6BD0-42F7-9ED9-F6B69A3C28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07"/>
          <a:stretch/>
        </p:blipFill>
        <p:spPr>
          <a:xfrm>
            <a:off x="-69011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BCC4E4-AC2F-4128-BFB9-E246AD16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85004"/>
            <a:ext cx="10058400" cy="952356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is the 1031 so sweet?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EFE06B2-0AB2-451D-B8D7-7BBDE3CE5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3961" y="1854678"/>
            <a:ext cx="10515600" cy="3416615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tx1"/>
                </a:solidFill>
              </a:rPr>
              <a:t>You aren’t stuck forever with a rental property that is under-performing, difficult to manage or geographically undesirable 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tx1"/>
                </a:solidFill>
              </a:rPr>
              <a:t>You can increase your portfolio’s value 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tx1"/>
                </a:solidFill>
              </a:rPr>
              <a:t>You can defer taxes… (about 33%) FOREVER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7960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E798B1-A0B8-4489-ABAB-1FD546D35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8" y="409948"/>
            <a:ext cx="10256521" cy="1325563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are 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712FE0-F020-4650-AE9C-A7EB11797A0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You are one of 18,000 East Bay Landlords who own a rental home(s)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About 95% of you own 1 rental property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5% own 2 or more rental properties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You have received little if any training on managing a rental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You are an investor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D8CAF968-EBEC-4F3B-AB24-E28D0BF682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218238" y="2633245"/>
            <a:ext cx="4937125" cy="2448761"/>
          </a:xfrm>
        </p:spPr>
      </p:pic>
    </p:spTree>
    <p:extLst>
      <p:ext uri="{BB962C8B-B14F-4D97-AF65-F5344CB8AC3E}">
        <p14:creationId xmlns:p14="http://schemas.microsoft.com/office/powerpoint/2010/main" val="5504565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8B97F8-7757-4681-9F37-6EC073275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44444"/>
            <a:ext cx="10058400" cy="160128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Property Manager… makes </a:t>
            </a:r>
            <a:r>
              <a:rPr lang="en-US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money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930B51-C813-4C9F-8D06-07B9FCC0F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074" y="2126391"/>
            <a:ext cx="7092564" cy="2179614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sz="2200" dirty="0">
                <a:solidFill>
                  <a:schemeClr val="tx1"/>
                </a:solidFill>
              </a:rPr>
              <a:t>Professionally managed home will </a:t>
            </a:r>
            <a:r>
              <a:rPr lang="en-US" sz="2200" b="1" u="sng" dirty="0">
                <a:solidFill>
                  <a:schemeClr val="tx1"/>
                </a:solidFill>
              </a:rPr>
              <a:t>always</a:t>
            </a:r>
            <a:r>
              <a:rPr lang="en-US" sz="2200" dirty="0">
                <a:solidFill>
                  <a:schemeClr val="tx1"/>
                </a:solidFill>
              </a:rPr>
              <a:t> make you more gross profit in the long run than managing yourself.</a:t>
            </a:r>
          </a:p>
          <a:p>
            <a:pPr marL="514350" indent="-514350">
              <a:buAutoNum type="alphaUcPeriod"/>
            </a:pPr>
            <a:r>
              <a:rPr lang="en-US" sz="2200" dirty="0">
                <a:solidFill>
                  <a:schemeClr val="tx1"/>
                </a:solidFill>
              </a:rPr>
              <a:t> Optimum rent, less vacancy, best vendors, less risk  </a:t>
            </a:r>
          </a:p>
          <a:p>
            <a:pPr marL="514350" indent="-514350">
              <a:buAutoNum type="alphaUcPeriod"/>
            </a:pPr>
            <a:r>
              <a:rPr lang="en-US" sz="2200" dirty="0">
                <a:solidFill>
                  <a:schemeClr val="tx1"/>
                </a:solidFill>
              </a:rPr>
              <a:t>Simplify your life (70 hours per year)</a:t>
            </a:r>
          </a:p>
          <a:p>
            <a:pPr marL="514350" indent="-514350">
              <a:buAutoNum type="alphaUcPeriod"/>
            </a:pPr>
            <a:r>
              <a:rPr lang="en-US" sz="2200" dirty="0">
                <a:solidFill>
                  <a:schemeClr val="tx1"/>
                </a:solidFill>
              </a:rPr>
              <a:t>Let’s meet!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E703627C-5B7E-4D14-BD77-9A41317D22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5" t="11939" r="7488" b="11368"/>
          <a:stretch/>
        </p:blipFill>
        <p:spPr>
          <a:xfrm>
            <a:off x="7542916" y="3429000"/>
            <a:ext cx="4120510" cy="23346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D58B2A0-5D8F-4826-9659-D701926B6B13}"/>
              </a:ext>
            </a:extLst>
          </p:cNvPr>
          <p:cNvSpPr txBox="1"/>
          <p:nvPr/>
        </p:nvSpPr>
        <p:spPr>
          <a:xfrm>
            <a:off x="4731356" y="365650"/>
            <a:ext cx="2450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last “P”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16987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906C14-10D1-4C92-B904-F163F3988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4550" y="5152665"/>
            <a:ext cx="7584080" cy="852847"/>
          </a:xfrm>
          <a:solidFill>
            <a:schemeClr val="accent3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WHO SAID MANAGING A PROPERTY MYSELF IS STRESSFUL? 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I’M 38 AND I FEEL GREAT!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close up of a person wearing glasses and smiling at the camera&#10;&#10;Description generated with very high confidence">
            <a:extLst>
              <a:ext uri="{FF2B5EF4-FFF2-40B4-BE49-F238E27FC236}">
                <a16:creationId xmlns:a16="http://schemas.microsoft.com/office/drawing/2014/main" xmlns="" id="{5CAC4108-F0E2-45C3-AB3F-D572C41A9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50" y="266341"/>
            <a:ext cx="7584080" cy="48863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50E0207-7E7C-4143-963E-CBBFE7F657AB}"/>
              </a:ext>
            </a:extLst>
          </p:cNvPr>
          <p:cNvSpPr/>
          <p:nvPr/>
        </p:nvSpPr>
        <p:spPr>
          <a:xfrm>
            <a:off x="836762" y="1431985"/>
            <a:ext cx="1277788" cy="62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984F547-FF98-48EB-B19B-C4699E53D840}"/>
              </a:ext>
            </a:extLst>
          </p:cNvPr>
          <p:cNvSpPr/>
          <p:nvPr/>
        </p:nvSpPr>
        <p:spPr>
          <a:xfrm>
            <a:off x="9698630" y="1259457"/>
            <a:ext cx="1645106" cy="1095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168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451720-66C7-4130-B62C-CE25BC684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7313" y="1714500"/>
            <a:ext cx="8009497" cy="4204385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2100" dirty="0">
                <a:solidFill>
                  <a:schemeClr val="tx1"/>
                </a:solidFill>
              </a:rPr>
              <a:t>Call </a:t>
            </a:r>
            <a:r>
              <a:rPr lang="en-US" sz="2100" b="1" dirty="0">
                <a:solidFill>
                  <a:schemeClr val="tx1"/>
                </a:solidFill>
              </a:rPr>
              <a:t>Mike Connolly</a:t>
            </a:r>
            <a:r>
              <a:rPr lang="en-US" sz="2100" dirty="0">
                <a:solidFill>
                  <a:schemeClr val="tx1"/>
                </a:solidFill>
              </a:rPr>
              <a:t> (510) 996-3228</a:t>
            </a:r>
          </a:p>
          <a:p>
            <a:pPr marL="0" indent="0">
              <a:buNone/>
            </a:pPr>
            <a:r>
              <a:rPr lang="en-US" sz="2100" dirty="0">
                <a:solidFill>
                  <a:schemeClr val="tx1"/>
                </a:solidFill>
              </a:rPr>
              <a:t>E-mail </a:t>
            </a:r>
            <a:r>
              <a:rPr lang="en-US" sz="2100" dirty="0">
                <a:solidFill>
                  <a:schemeClr val="tx1"/>
                </a:solidFill>
                <a:hlinkClick r:id="rId2"/>
              </a:rPr>
              <a:t>mike@eastbaypmc.com</a:t>
            </a:r>
            <a:endParaRPr lang="en-US" sz="21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100" dirty="0">
                <a:solidFill>
                  <a:schemeClr val="tx1"/>
                </a:solidFill>
              </a:rPr>
              <a:t>Helpful forms and landlord videos can be found at</a:t>
            </a:r>
          </a:p>
          <a:p>
            <a:pPr marL="0" indent="0">
              <a:buNone/>
            </a:pP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>
                <a:solidFill>
                  <a:srgbClr val="002060"/>
                </a:solidFill>
                <a:hlinkClick r:id="rId3"/>
              </a:rPr>
              <a:t>www.eastbaypmc.com</a:t>
            </a:r>
            <a:endParaRPr lang="en-US" sz="21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1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100" dirty="0">
                <a:solidFill>
                  <a:schemeClr val="tx1"/>
                </a:solidFill>
              </a:rPr>
              <a:t>For real estate sales, investments, 1031 exchange,</a:t>
            </a:r>
          </a:p>
          <a:p>
            <a:pPr marL="0" indent="0">
              <a:buNone/>
            </a:pPr>
            <a:r>
              <a:rPr lang="en-US" sz="2100" dirty="0">
                <a:solidFill>
                  <a:schemeClr val="tx1"/>
                </a:solidFill>
              </a:rPr>
              <a:t>CMA of your property </a:t>
            </a:r>
          </a:p>
          <a:p>
            <a:pPr marL="0" indent="0">
              <a:buNone/>
            </a:pPr>
            <a:r>
              <a:rPr lang="en-US" sz="2100" dirty="0">
                <a:solidFill>
                  <a:schemeClr val="tx1"/>
                </a:solidFill>
              </a:rPr>
              <a:t>Call Tom Connolly (925) 984-1470</a:t>
            </a:r>
          </a:p>
          <a:p>
            <a:pPr marL="0" indent="0">
              <a:buNone/>
            </a:pPr>
            <a:r>
              <a:rPr lang="en-US" sz="2100" dirty="0">
                <a:solidFill>
                  <a:schemeClr val="tx1"/>
                </a:solidFill>
              </a:rPr>
              <a:t>E-mail </a:t>
            </a:r>
            <a:r>
              <a:rPr lang="en-US" sz="2100" u="sng" dirty="0">
                <a:solidFill>
                  <a:schemeClr val="tx1"/>
                </a:solidFill>
              </a:rPr>
              <a:t>tcdanville@aol.com</a:t>
            </a:r>
          </a:p>
        </p:txBody>
      </p:sp>
      <p:pic>
        <p:nvPicPr>
          <p:cNvPr id="5" name="Picture 4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95152FB6-6279-4E5D-93EF-A45E7B636A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8" t="11385" r="8224" b="9939"/>
          <a:stretch/>
        </p:blipFill>
        <p:spPr>
          <a:xfrm>
            <a:off x="7142658" y="2613453"/>
            <a:ext cx="4028304" cy="23724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1FBEC62-11A6-4D45-890F-6A51A5ADF475}"/>
              </a:ext>
            </a:extLst>
          </p:cNvPr>
          <p:cNvSpPr txBox="1"/>
          <p:nvPr/>
        </p:nvSpPr>
        <p:spPr>
          <a:xfrm>
            <a:off x="1068182" y="1195753"/>
            <a:ext cx="5754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For Property Management </a:t>
            </a:r>
          </a:p>
        </p:txBody>
      </p:sp>
    </p:spTree>
    <p:extLst>
      <p:ext uri="{BB962C8B-B14F-4D97-AF65-F5344CB8AC3E}">
        <p14:creationId xmlns:p14="http://schemas.microsoft.com/office/powerpoint/2010/main" val="30699648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09F415-F670-4B2B-89FB-631435BDC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Upcoming Seminars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6CD6EA-87AF-4D86-9ADF-B02A3F1EB4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2425100"/>
            <a:ext cx="3571436" cy="3443993"/>
          </a:xfrm>
        </p:spPr>
        <p:txBody>
          <a:bodyPr/>
          <a:lstStyle/>
          <a:p>
            <a:r>
              <a:rPr lang="en-US" sz="2800" dirty="0">
                <a:solidFill>
                  <a:srgbClr val="002060"/>
                </a:solidFill>
              </a:rPr>
              <a:t>Saturday, June 8th </a:t>
            </a:r>
          </a:p>
          <a:p>
            <a:r>
              <a:rPr lang="en-US" sz="2800" dirty="0"/>
              <a:t>10 am – 12 pm</a:t>
            </a:r>
          </a:p>
          <a:p>
            <a:r>
              <a:rPr lang="en-US" sz="2800" dirty="0">
                <a:solidFill>
                  <a:srgbClr val="002060"/>
                </a:solidFill>
              </a:rPr>
              <a:t>“Should I Hold, Sell or Exchange My Rental Property In 2019”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8AD8BBC9-D801-41A2-9001-0D2C17211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76745" y="2425099"/>
            <a:ext cx="3894993" cy="3443995"/>
          </a:xfrm>
        </p:spPr>
        <p:txBody>
          <a:bodyPr/>
          <a:lstStyle/>
          <a:p>
            <a:r>
              <a:rPr lang="en-US" sz="2800" dirty="0">
                <a:solidFill>
                  <a:srgbClr val="002060"/>
                </a:solidFill>
              </a:rPr>
              <a:t>Saturday, June 8th </a:t>
            </a:r>
          </a:p>
          <a:p>
            <a:r>
              <a:rPr lang="en-US" sz="2800" dirty="0"/>
              <a:t>1 pm – 3 pm </a:t>
            </a:r>
          </a:p>
          <a:p>
            <a:r>
              <a:rPr lang="en-US" sz="2800" dirty="0">
                <a:solidFill>
                  <a:srgbClr val="002060"/>
                </a:solidFill>
              </a:rPr>
              <a:t>“Should I Hold, Sell, or Exchange My Rental Property in 2019?”</a:t>
            </a:r>
          </a:p>
          <a:p>
            <a:endParaRPr lang="en-US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xmlns="" id="{9BB9CFC2-A4DA-444C-93B1-F556D965D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513384" y="2425099"/>
            <a:ext cx="2457695" cy="24576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1360E74-03F7-4F57-9E76-9D302104B1AF}"/>
              </a:ext>
            </a:extLst>
          </p:cNvPr>
          <p:cNvSpPr txBox="1"/>
          <p:nvPr/>
        </p:nvSpPr>
        <p:spPr>
          <a:xfrm>
            <a:off x="3752968" y="5477346"/>
            <a:ext cx="39785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Sign up on feedback form </a:t>
            </a:r>
          </a:p>
        </p:txBody>
      </p:sp>
    </p:spTree>
    <p:extLst>
      <p:ext uri="{BB962C8B-B14F-4D97-AF65-F5344CB8AC3E}">
        <p14:creationId xmlns:p14="http://schemas.microsoft.com/office/powerpoint/2010/main" val="6083891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xmlns="" id="{C0E71B23-8095-4ECB-B83B-47A8B4CF4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4216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 you stay put or cash out?</a:t>
            </a:r>
          </a:p>
        </p:txBody>
      </p:sp>
      <p:pic>
        <p:nvPicPr>
          <p:cNvPr id="9" name="Picture 2" descr="Bruce Norris, The Norris Group">
            <a:extLst>
              <a:ext uri="{FF2B5EF4-FFF2-40B4-BE49-F238E27FC236}">
                <a16:creationId xmlns:a16="http://schemas.microsoft.com/office/drawing/2014/main" xmlns="" id="{C7D1DF3C-C262-4761-AE90-1DDB2EFECA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2"/>
          <a:stretch/>
        </p:blipFill>
        <p:spPr bwMode="auto">
          <a:xfrm>
            <a:off x="1206565" y="1832127"/>
            <a:ext cx="2658727" cy="33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96952F7-8C71-4259-B6FA-0C1C3A8895E0}"/>
              </a:ext>
            </a:extLst>
          </p:cNvPr>
          <p:cNvSpPr txBox="1"/>
          <p:nvPr/>
        </p:nvSpPr>
        <p:spPr>
          <a:xfrm>
            <a:off x="1141343" y="1215508"/>
            <a:ext cx="10212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Summarized from Bruce Norris’ “On Borrowed Time” conference in January 2019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730E1A7-7626-4877-A22B-3D729A1AA4D3}"/>
              </a:ext>
            </a:extLst>
          </p:cNvPr>
          <p:cNvSpPr txBox="1"/>
          <p:nvPr/>
        </p:nvSpPr>
        <p:spPr>
          <a:xfrm>
            <a:off x="1141343" y="5156026"/>
            <a:ext cx="61376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40 year California Real Estate Investor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2000 Transactions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Called both the 1989 and 2007 crash, along with the 2012 – present recovery.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Wonderful trainer and mentor to investors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Detailed analysis using charts and graphics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1641857-4445-4CFE-8BA0-0275C411961E}"/>
              </a:ext>
            </a:extLst>
          </p:cNvPr>
          <p:cNvSpPr txBox="1"/>
          <p:nvPr/>
        </p:nvSpPr>
        <p:spPr>
          <a:xfrm>
            <a:off x="5848874" y="1755095"/>
            <a:ext cx="586360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US" dirty="0"/>
              <a:t>Lending is tight</a:t>
            </a:r>
          </a:p>
          <a:p>
            <a:pPr marL="514350" indent="-514350">
              <a:buAutoNum type="arabicParenR"/>
            </a:pPr>
            <a:r>
              <a:rPr lang="en-US" dirty="0"/>
              <a:t>Low equity extraction</a:t>
            </a:r>
          </a:p>
          <a:p>
            <a:pPr marL="514350" indent="-514350">
              <a:buAutoNum type="arabicParenR"/>
            </a:pPr>
            <a:r>
              <a:rPr lang="en-US" dirty="0"/>
              <a:t>Fixed loans at 4.5% - 5%</a:t>
            </a:r>
          </a:p>
          <a:p>
            <a:pPr marL="514350" indent="-514350">
              <a:buAutoNum type="arabicParenR"/>
            </a:pPr>
            <a:r>
              <a:rPr lang="en-US" dirty="0"/>
              <a:t>High % of cash purchases</a:t>
            </a:r>
          </a:p>
          <a:p>
            <a:pPr marL="514350" indent="-514350">
              <a:buAutoNum type="arabicParenR"/>
            </a:pPr>
            <a:r>
              <a:rPr lang="en-US" dirty="0"/>
              <a:t>No construction boom</a:t>
            </a:r>
          </a:p>
          <a:p>
            <a:pPr marL="514350" indent="-514350">
              <a:buAutoNum type="arabicParenR"/>
            </a:pPr>
            <a:r>
              <a:rPr lang="en-US" dirty="0"/>
              <a:t>No crazy loans</a:t>
            </a:r>
          </a:p>
          <a:p>
            <a:pPr marL="514350" indent="-514350">
              <a:buAutoNum type="arabicParenR"/>
            </a:pPr>
            <a:r>
              <a:rPr lang="en-US" dirty="0"/>
              <a:t>Foreclosures at an all time low </a:t>
            </a:r>
          </a:p>
          <a:p>
            <a:endParaRPr lang="en-US" dirty="0"/>
          </a:p>
          <a:p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All adds up to no crash… but a minor pullback in 2019</a:t>
            </a:r>
            <a:r>
              <a:rPr lang="en-US" i="1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47C8098-1CDE-4A53-948F-C8F635647530}"/>
              </a:ext>
            </a:extLst>
          </p:cNvPr>
          <p:cNvSpPr txBox="1"/>
          <p:nvPr/>
        </p:nvSpPr>
        <p:spPr>
          <a:xfrm>
            <a:off x="7432895" y="4416413"/>
            <a:ext cx="46806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Strategy:</a:t>
            </a:r>
          </a:p>
          <a:p>
            <a:pPr marL="342900" indent="-342900">
              <a:buAutoNum type="arabicParenR"/>
            </a:pPr>
            <a:r>
              <a:rPr lang="en-US" dirty="0"/>
              <a:t>Prepare for an extended flat period… 5 – 10 years</a:t>
            </a:r>
          </a:p>
          <a:p>
            <a:pPr marL="342900" indent="-342900">
              <a:buAutoNum type="arabicParenR"/>
            </a:pPr>
            <a:r>
              <a:rPr lang="en-US" dirty="0"/>
              <a:t>Know your property’s cap rate</a:t>
            </a:r>
          </a:p>
          <a:p>
            <a:pPr marL="342900" indent="-342900">
              <a:buAutoNum type="arabicParenR"/>
            </a:pPr>
            <a:r>
              <a:rPr lang="en-US" dirty="0"/>
              <a:t>If you are going to buy or exchange, make sure the home wins the tie breaker</a:t>
            </a:r>
          </a:p>
        </p:txBody>
      </p:sp>
    </p:spTree>
    <p:extLst>
      <p:ext uri="{BB962C8B-B14F-4D97-AF65-F5344CB8AC3E}">
        <p14:creationId xmlns:p14="http://schemas.microsoft.com/office/powerpoint/2010/main" val="10772466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house that has a sign on the side of a building&#10;&#10;Description generated with very high confidence">
            <a:extLst>
              <a:ext uri="{FF2B5EF4-FFF2-40B4-BE49-F238E27FC236}">
                <a16:creationId xmlns:a16="http://schemas.microsoft.com/office/drawing/2014/main" xmlns="" id="{CDE16203-81FD-44E6-8C4E-73A7D3288C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302" y="1886399"/>
            <a:ext cx="4406847" cy="349242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A8C4A55D-39F2-44ED-B763-2633CEDA5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210" y="932329"/>
            <a:ext cx="3735086" cy="3361766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Step 1:</a:t>
            </a:r>
            <a:r>
              <a:rPr lang="en-US" b="1" u="sng" dirty="0">
                <a:solidFill>
                  <a:schemeClr val="tx1"/>
                </a:solidFill>
              </a:rPr>
              <a:t>Present</a:t>
            </a:r>
            <a:r>
              <a:rPr lang="en-US" b="1" dirty="0">
                <a:solidFill>
                  <a:schemeClr val="tx1"/>
                </a:solidFill>
              </a:rPr>
              <a:t> a property that is at least slightly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above</a:t>
            </a:r>
            <a:r>
              <a:rPr lang="en-US" b="1" dirty="0">
                <a:solidFill>
                  <a:schemeClr val="tx1"/>
                </a:solidFill>
              </a:rPr>
              <a:t> average</a:t>
            </a:r>
          </a:p>
        </p:txBody>
      </p:sp>
    </p:spTree>
    <p:extLst>
      <p:ext uri="{BB962C8B-B14F-4D97-AF65-F5344CB8AC3E}">
        <p14:creationId xmlns:p14="http://schemas.microsoft.com/office/powerpoint/2010/main" val="25395001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0BB4F6-4A03-4848-9498-41EAF11D2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begins with rehab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E7EB26-F4FE-4E50-B16B-51BCDCD7C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0236" y="1737360"/>
            <a:ext cx="3827930" cy="460022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Rehab matters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1) Paint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2) Flooring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3) Lights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4) Kitchen Counters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5) Kitchen Cabinets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6) Kitchen Appliances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7) Bathroom Vanity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8) Shower/Tub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9) Bath &amp; Kitchen Fixtures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10) Yards/Landscaping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11" descr="A picture containing person, cat, indoor&#10;&#10;Description generated with high confidence">
            <a:extLst>
              <a:ext uri="{FF2B5EF4-FFF2-40B4-BE49-F238E27FC236}">
                <a16:creationId xmlns:a16="http://schemas.microsoft.com/office/drawing/2014/main" xmlns="" id="{C857B0A7-9BE5-49F0-894C-BAF4311C4C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2275684"/>
            <a:ext cx="5170711" cy="2882671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995775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xmlns="" id="{9E6DF13F-7843-48B8-8D53-CB389B5C4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irrigation yards</a:t>
            </a:r>
          </a:p>
        </p:txBody>
      </p:sp>
      <p:pic>
        <p:nvPicPr>
          <p:cNvPr id="1026" name="Picture 2" descr="Image result for low irrigation yards rock">
            <a:extLst>
              <a:ext uri="{FF2B5EF4-FFF2-40B4-BE49-F238E27FC236}">
                <a16:creationId xmlns:a16="http://schemas.microsoft.com/office/drawing/2014/main" xmlns="" id="{1E200914-D2DF-42EE-B566-D0E27FCE153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7000"/>
                    </a14:imgEffect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75" y="2290899"/>
            <a:ext cx="3033713" cy="227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low irrigation yards rock">
            <a:extLst>
              <a:ext uri="{FF2B5EF4-FFF2-40B4-BE49-F238E27FC236}">
                <a16:creationId xmlns:a16="http://schemas.microsoft.com/office/drawing/2014/main" xmlns="" id="{1164AC2B-A534-4D6A-B1FF-89042A89A1C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678" y="2291356"/>
            <a:ext cx="3046249" cy="227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low irrigation yards rock">
            <a:extLst>
              <a:ext uri="{FF2B5EF4-FFF2-40B4-BE49-F238E27FC236}">
                <a16:creationId xmlns:a16="http://schemas.microsoft.com/office/drawing/2014/main" xmlns="" id="{94FE5F89-A7D3-468E-BE48-E21ECDFB8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2000"/>
                    </a14:imgEffect>
                    <a14:imgEffect>
                      <a14:brightnessContrast brigh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514" y="2290442"/>
            <a:ext cx="2817811" cy="227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0413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all&#10;&#10;Description generated with high confidence">
            <a:extLst>
              <a:ext uri="{FF2B5EF4-FFF2-40B4-BE49-F238E27FC236}">
                <a16:creationId xmlns:a16="http://schemas.microsoft.com/office/drawing/2014/main" xmlns="" id="{071B4A7C-B97E-4FAA-8393-1FF3F9063C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8" r="8889"/>
          <a:stretch/>
        </p:blipFill>
        <p:spPr>
          <a:xfrm>
            <a:off x="20" y="10"/>
            <a:ext cx="4324845" cy="685799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4B1455-D38E-41E2-8AC3-8BBDE5323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4864" y="552912"/>
            <a:ext cx="7520903" cy="1286160"/>
          </a:xfrm>
        </p:spPr>
        <p:txBody>
          <a:bodyPr anchor="b"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Reasons Why Rehab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EC7D72-8FA3-4A1E-B593-C5753BD20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0560" y="1984575"/>
            <a:ext cx="7205361" cy="416272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For $1 invested in rehab, You’ll get back $1.50 - $2 in increased rents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I.E. A $20,000 rehab (new laminate, new paint, new 	windows, baseboards, blinds, vanity appliances) can equate    	to $350 more per month in rent = $4,200 more per year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You will add value back to your property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You will attract a higher quality tenant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3200" b="1" i="1" dirty="0">
                <a:solidFill>
                  <a:schemeClr val="tx1"/>
                </a:solidFill>
              </a:rPr>
              <a:t>“A great home attracts a great tenant”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62070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6BF95E-3A04-4CC0-92CA-14B2EB2DE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Adding back value with rehab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A83609AC-39D7-48A5-9EBB-5970BCC8DE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3256357"/>
              </p:ext>
            </p:extLst>
          </p:nvPr>
        </p:nvGraphicFramePr>
        <p:xfrm>
          <a:off x="1096963" y="1846263"/>
          <a:ext cx="10058400" cy="3306859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441894">
                  <a:extLst>
                    <a:ext uri="{9D8B030D-6E8A-4147-A177-3AD203B41FA5}">
                      <a16:colId xmlns:a16="http://schemas.microsoft.com/office/drawing/2014/main" xmlns="" val="370104987"/>
                    </a:ext>
                  </a:extLst>
                </a:gridCol>
                <a:gridCol w="1045769">
                  <a:extLst>
                    <a:ext uri="{9D8B030D-6E8A-4147-A177-3AD203B41FA5}">
                      <a16:colId xmlns:a16="http://schemas.microsoft.com/office/drawing/2014/main" xmlns="" val="1292844526"/>
                    </a:ext>
                  </a:extLst>
                </a:gridCol>
                <a:gridCol w="1359501">
                  <a:extLst>
                    <a:ext uri="{9D8B030D-6E8A-4147-A177-3AD203B41FA5}">
                      <a16:colId xmlns:a16="http://schemas.microsoft.com/office/drawing/2014/main" xmlns="" val="3864679115"/>
                    </a:ext>
                  </a:extLst>
                </a:gridCol>
                <a:gridCol w="1521119">
                  <a:extLst>
                    <a:ext uri="{9D8B030D-6E8A-4147-A177-3AD203B41FA5}">
                      <a16:colId xmlns:a16="http://schemas.microsoft.com/office/drawing/2014/main" xmlns="" val="1447404494"/>
                    </a:ext>
                  </a:extLst>
                </a:gridCol>
                <a:gridCol w="408800">
                  <a:extLst>
                    <a:ext uri="{9D8B030D-6E8A-4147-A177-3AD203B41FA5}">
                      <a16:colId xmlns:a16="http://schemas.microsoft.com/office/drawing/2014/main" xmlns="" val="249782871"/>
                    </a:ext>
                  </a:extLst>
                </a:gridCol>
                <a:gridCol w="1302458">
                  <a:extLst>
                    <a:ext uri="{9D8B030D-6E8A-4147-A177-3AD203B41FA5}">
                      <a16:colId xmlns:a16="http://schemas.microsoft.com/office/drawing/2014/main" xmlns="" val="1520538391"/>
                    </a:ext>
                  </a:extLst>
                </a:gridCol>
                <a:gridCol w="1349994">
                  <a:extLst>
                    <a:ext uri="{9D8B030D-6E8A-4147-A177-3AD203B41FA5}">
                      <a16:colId xmlns:a16="http://schemas.microsoft.com/office/drawing/2014/main" xmlns="" val="4223631981"/>
                    </a:ext>
                  </a:extLst>
                </a:gridCol>
                <a:gridCol w="1628865">
                  <a:extLst>
                    <a:ext uri="{9D8B030D-6E8A-4147-A177-3AD203B41FA5}">
                      <a16:colId xmlns:a16="http://schemas.microsoft.com/office/drawing/2014/main" xmlns="" val="3822844086"/>
                    </a:ext>
                  </a:extLst>
                </a:gridCol>
              </a:tblGrid>
              <a:tr h="367832">
                <a:tc>
                  <a:txBody>
                    <a:bodyPr/>
                    <a:lstStyle/>
                    <a:p>
                      <a:r>
                        <a:rPr lang="en-US" u="sng" dirty="0">
                          <a:solidFill>
                            <a:schemeClr val="tx1"/>
                          </a:solidFill>
                        </a:rPr>
                        <a:t>Project Type</a:t>
                      </a:r>
                    </a:p>
                  </a:txBody>
                  <a:tcPr marL="87464" marR="87464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u="sng" dirty="0">
                          <a:solidFill>
                            <a:schemeClr val="tx1"/>
                          </a:solidFill>
                        </a:rPr>
                        <a:t>Job Cost</a:t>
                      </a:r>
                    </a:p>
                  </a:txBody>
                  <a:tcPr marL="87464" marR="87464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u="sng" dirty="0">
                          <a:solidFill>
                            <a:schemeClr val="tx1"/>
                          </a:solidFill>
                        </a:rPr>
                        <a:t>Resale Value</a:t>
                      </a:r>
                    </a:p>
                  </a:txBody>
                  <a:tcPr marL="87464" marR="87464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u="sng" dirty="0">
                          <a:solidFill>
                            <a:schemeClr val="tx1"/>
                          </a:solidFill>
                        </a:rPr>
                        <a:t>Cost Recouped</a:t>
                      </a:r>
                    </a:p>
                  </a:txBody>
                  <a:tcPr marL="87464" marR="87464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u="sng" dirty="0">
                        <a:solidFill>
                          <a:schemeClr val="tx1"/>
                        </a:solidFill>
                      </a:endParaRPr>
                    </a:p>
                  </a:txBody>
                  <a:tcPr marL="87464" marR="87464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u="sng" dirty="0">
                          <a:solidFill>
                            <a:schemeClr val="tx1"/>
                          </a:solidFill>
                        </a:rPr>
                        <a:t>Job Cost</a:t>
                      </a:r>
                    </a:p>
                  </a:txBody>
                  <a:tcPr marL="87464" marR="87464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u="sng" dirty="0">
                          <a:solidFill>
                            <a:schemeClr val="tx1"/>
                          </a:solidFill>
                        </a:rPr>
                        <a:t>Resale Value</a:t>
                      </a:r>
                    </a:p>
                  </a:txBody>
                  <a:tcPr marL="87464" marR="87464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u="sng" dirty="0">
                          <a:solidFill>
                            <a:schemeClr val="tx1"/>
                          </a:solidFill>
                        </a:rPr>
                        <a:t>Cost Recouped</a:t>
                      </a:r>
                    </a:p>
                  </a:txBody>
                  <a:tcPr marL="87464" marR="87464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58795426"/>
                  </a:ext>
                </a:extLst>
              </a:tr>
              <a:tr h="643705">
                <a:tc>
                  <a:txBody>
                    <a:bodyPr/>
                    <a:lstStyle/>
                    <a:p>
                      <a:r>
                        <a:rPr lang="en-US" b="1" dirty="0"/>
                        <a:t>Bathroom remodel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$24,201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$29,667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122%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$19,134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$13,422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70%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xmlns="" val="482375854"/>
                  </a:ext>
                </a:extLst>
              </a:tr>
              <a:tr h="643705">
                <a:tc>
                  <a:txBody>
                    <a:bodyPr/>
                    <a:lstStyle/>
                    <a:p>
                      <a:r>
                        <a:rPr lang="en-US" b="1" dirty="0"/>
                        <a:t>Kitchen remodel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$26,145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$38,679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148%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$21,198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$17,193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81%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xmlns="" val="1641937465"/>
                  </a:ext>
                </a:extLst>
              </a:tr>
              <a:tr h="643705">
                <a:tc>
                  <a:txBody>
                    <a:bodyPr/>
                    <a:lstStyle/>
                    <a:p>
                      <a:r>
                        <a:rPr lang="en-US" b="1" dirty="0"/>
                        <a:t>Dual pane windows 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$17,541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$20,205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115%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$15,955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$11,855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74%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xmlns="" val="389195413"/>
                  </a:ext>
                </a:extLst>
              </a:tr>
              <a:tr h="36783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xmlns="" val="780241393"/>
                  </a:ext>
                </a:extLst>
              </a:tr>
              <a:tr h="3678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xmlns="" val="396396277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AA323-7C55-4533-A9A8-97C6AE1BCB13}"/>
              </a:ext>
            </a:extLst>
          </p:cNvPr>
          <p:cNvSpPr txBox="1"/>
          <p:nvPr/>
        </p:nvSpPr>
        <p:spPr>
          <a:xfrm>
            <a:off x="3056578" y="5117288"/>
            <a:ext cx="6078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 is Hanley Wood Media </a:t>
            </a:r>
          </a:p>
          <a:p>
            <a:r>
              <a:rPr lang="en-US" dirty="0"/>
              <a:t>Publishers of Custom home, builder and re-modeling magazine </a:t>
            </a:r>
          </a:p>
        </p:txBody>
      </p:sp>
    </p:spTree>
    <p:extLst>
      <p:ext uri="{BB962C8B-B14F-4D97-AF65-F5344CB8AC3E}">
        <p14:creationId xmlns:p14="http://schemas.microsoft.com/office/powerpoint/2010/main" val="33781966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Custom 2">
      <a:dk1>
        <a:srgbClr val="0F1C32"/>
      </a:dk1>
      <a:lt1>
        <a:srgbClr val="FFFFFF"/>
      </a:lt1>
      <a:dk2>
        <a:srgbClr val="E7E6E6"/>
      </a:dk2>
      <a:lt2>
        <a:srgbClr val="E7E6E6"/>
      </a:lt2>
      <a:accent1>
        <a:srgbClr val="BF9000"/>
      </a:accent1>
      <a:accent2>
        <a:srgbClr val="0F1C32"/>
      </a:accent2>
      <a:accent3>
        <a:srgbClr val="A5A5A5"/>
      </a:accent3>
      <a:accent4>
        <a:srgbClr val="BF9000"/>
      </a:accent4>
      <a:accent5>
        <a:srgbClr val="0F1C32"/>
      </a:accent5>
      <a:accent6>
        <a:srgbClr val="FFFFFF"/>
      </a:accent6>
      <a:hlink>
        <a:srgbClr val="BF9000"/>
      </a:hlink>
      <a:folHlink>
        <a:srgbClr val="0F1C3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2246</TotalTime>
  <Words>1544</Words>
  <Application>Microsoft Office PowerPoint</Application>
  <PresentationFormat>Custom</PresentationFormat>
  <Paragraphs>345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Retrospect</vt:lpstr>
      <vt:lpstr>12 Steps to Successfully Managing Your Rental Home</vt:lpstr>
      <vt:lpstr>Who am I?</vt:lpstr>
      <vt:lpstr>Who are You?</vt:lpstr>
      <vt:lpstr>Should you stay put or cash out?</vt:lpstr>
      <vt:lpstr>Step 1:Present a property that is at least slightly above average</vt:lpstr>
      <vt:lpstr>Presentation begins with rehab </vt:lpstr>
      <vt:lpstr>Low irrigation yards</vt:lpstr>
      <vt:lpstr>Three Reasons Why Rehab Matters</vt:lpstr>
      <vt:lpstr>Adding back value with rehab</vt:lpstr>
      <vt:lpstr>Presentation = Pre-Move in Checklist </vt:lpstr>
      <vt:lpstr> Step 2: Promote it well</vt:lpstr>
      <vt:lpstr>Step 3: Price strategically</vt:lpstr>
      <vt:lpstr>Your rental price has nothing to do with:</vt:lpstr>
      <vt:lpstr>Step 4: Pet Negotiable 6 Reasons why: </vt:lpstr>
      <vt:lpstr>Step 5: Picky  (screen, screen, screen)</vt:lpstr>
      <vt:lpstr>10 Most common lawsuits against landlords</vt:lpstr>
      <vt:lpstr>Step 6: Put it all in writing (good lease)</vt:lpstr>
      <vt:lpstr>Fremont’s Rental Ordinance  R.R.I.D.R.O.</vt:lpstr>
      <vt:lpstr>Step 7: Pay the deposit   </vt:lpstr>
      <vt:lpstr>Step 8: Prompt with maintenance requests</vt:lpstr>
      <vt:lpstr>Step 9: Probe regularly (inspect)</vt:lpstr>
      <vt:lpstr>Step 10: Protect Yourself</vt:lpstr>
      <vt:lpstr>Advertising Violations of Fair Housing</vt:lpstr>
      <vt:lpstr>Step 11: PROFIT is not a dirty word</vt:lpstr>
      <vt:lpstr>Why it might makes sense to consider selling: </vt:lpstr>
      <vt:lpstr>PowerPoint Presentation</vt:lpstr>
      <vt:lpstr>Your property is the goose. What really matters are the golden eggs! </vt:lpstr>
      <vt:lpstr>Landlord Real Estate </vt:lpstr>
      <vt:lpstr>Why is the 1031 so sweet?</vt:lpstr>
      <vt:lpstr>Property Manager… makes you money</vt:lpstr>
      <vt:lpstr>PowerPoint Presentation</vt:lpstr>
      <vt:lpstr>PowerPoint Presentation</vt:lpstr>
      <vt:lpstr>Upcoming Seminars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 Ways to ensure your tenants care for your property</dc:title>
  <dc:creator>Vallynne</dc:creator>
  <cp:lastModifiedBy>Admin</cp:lastModifiedBy>
  <cp:revision>106</cp:revision>
  <dcterms:created xsi:type="dcterms:W3CDTF">2018-02-16T19:36:28Z</dcterms:created>
  <dcterms:modified xsi:type="dcterms:W3CDTF">2019-08-14T15:56:40Z</dcterms:modified>
</cp:coreProperties>
</file>